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71" r:id="rId2"/>
    <p:sldId id="374" r:id="rId3"/>
    <p:sldId id="375" r:id="rId4"/>
    <p:sldId id="366" r:id="rId5"/>
    <p:sldId id="369" r:id="rId6"/>
    <p:sldId id="367" r:id="rId7"/>
    <p:sldId id="376" r:id="rId8"/>
    <p:sldId id="368" r:id="rId9"/>
    <p:sldId id="352" r:id="rId10"/>
    <p:sldId id="370" r:id="rId11"/>
    <p:sldId id="377" r:id="rId12"/>
    <p:sldId id="378" r:id="rId13"/>
    <p:sldId id="379" r:id="rId14"/>
    <p:sldId id="380" r:id="rId15"/>
    <p:sldId id="358" r:id="rId16"/>
    <p:sldId id="35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73A435D-574C-E847-AFDD-75A6611D8F5D}">
          <p14:sldIdLst>
            <p14:sldId id="371"/>
            <p14:sldId id="374"/>
            <p14:sldId id="375"/>
            <p14:sldId id="366"/>
            <p14:sldId id="369"/>
            <p14:sldId id="367"/>
            <p14:sldId id="376"/>
            <p14:sldId id="368"/>
            <p14:sldId id="352"/>
            <p14:sldId id="370"/>
            <p14:sldId id="377"/>
            <p14:sldId id="378"/>
            <p14:sldId id="379"/>
            <p14:sldId id="380"/>
            <p14:sldId id="358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169748" initials="T" lastIdx="1" clrIdx="0"/>
  <p:cmAuthor id="2" name="T169748" initials="T [2]" lastIdx="1" clrIdx="1"/>
  <p:cmAuthor id="3" name="T169748" initials="T [3]" lastIdx="1" clrIdx="2"/>
  <p:cmAuthor id="4" name="T169748" initials="T [4]" lastIdx="1" clrIdx="3"/>
  <p:cmAuthor id="5" name="T169748" initials="T [5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09193"/>
    <a:srgbClr val="76D6FF"/>
    <a:srgbClr val="0070C0"/>
    <a:srgbClr val="2F5597"/>
    <a:srgbClr val="DAE3F3"/>
    <a:srgbClr val="F2F2F2"/>
    <a:srgbClr val="005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76" autoAdjust="0"/>
    <p:restoredTop sz="85646" autoAdjust="0"/>
  </p:normalViewPr>
  <p:slideViewPr>
    <p:cSldViewPr snapToGrid="0">
      <p:cViewPr varScale="1">
        <p:scale>
          <a:sx n="99" d="100"/>
          <a:sy n="99" d="100"/>
        </p:scale>
        <p:origin x="208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AD04D-AD65-4E65-B927-98C6E94AD576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34881-591A-4036-B9BF-881953260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901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TW" sz="12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34881-591A-4036-B9BF-881953260CD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368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34881-591A-4036-B9BF-881953260CD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243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34881-591A-4036-B9BF-881953260CD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214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34881-591A-4036-B9BF-881953260CD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593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34881-591A-4036-B9BF-881953260CD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993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34881-591A-4036-B9BF-881953260CD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73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altLang="zh-TW" sz="12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34881-591A-4036-B9BF-881953260CD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252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但这个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formulation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下的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DDPM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虽然已被证明能达到很顶尖的生成质量，但是最大的问题来自于生成速度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</a:p>
              <a:p>
                <a:pPr marL="0" indent="0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(click)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，因为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reverse process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里有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T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个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denoising steps </a:t>
                </a:r>
              </a:p>
              <a:p>
                <a:pPr marL="0" indent="0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(click)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而这个大</a:t>
                </a: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T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一般会取几百到上千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为了解决这个问题，</a:t>
                </a:r>
                <a:endParaRPr lang="en-US" altLang="zh-CN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(click) 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我设计了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Bilateral denoising diffusion process (BDDM),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(click)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在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BDDM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里我把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training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和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sampling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分开成两个不同长度的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diffusion processes, 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为了更好的区分我用有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hat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的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variable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代表为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for sampling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，所以为了加速我们希望的是让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N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可以远小于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T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，</a:t>
                </a:r>
                <a:endParaRPr lang="en-US" altLang="zh-CN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(click) 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另外的是这两个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DP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分别的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parameterized by two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noise schedules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𝛽</m:t>
                    </m:r>
                    <m:r>
                      <a:rPr lang="zh-TW" altLang="en-US" sz="12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 </m:t>
                    </m:r>
                  </m:oMath>
                </a14:m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和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𝛽</m:t>
                        </m:r>
                      </m:e>
                    </m:acc>
                  </m:oMath>
                </a14:m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，这里我们可以假设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𝛽</m:t>
                    </m:r>
                  </m:oMath>
                </a14:m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跟</a:t>
                </a: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DDPM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里的定义，但</a:t>
                </a:r>
                <a14:m>
                  <m:oMath xmlns:m="http://schemas.openxmlformats.org/officeDocument/2006/math">
                    <m:r>
                      <a:rPr lang="zh-TW" altLang="en-US" sz="1200" b="0" i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𝛽</m:t>
                        </m:r>
                      </m:e>
                    </m:acc>
                  </m:oMath>
                </a14:m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却是未知的。</a:t>
                </a:r>
                <a:endParaRPr lang="en-US" altLang="zh-TW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(click)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在这个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formulation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下，想达到的目的就是通过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找到适合的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𝛽</m:t>
                        </m:r>
                      </m:e>
                    </m:acc>
                  </m:oMath>
                </a14:m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来进行有效的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微软雅黑" pitchFamily="34" charset="-122"/>
                      </a:rPr>
                      <m:t>𝑁</m:t>
                    </m:r>
                  </m:oMath>
                </a14:m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步快速</a:t>
                </a: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sampling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lang="en-US" altLang="zh-TW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(click) 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但我发现直接对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𝛽</m:t>
                        </m:r>
                      </m:e>
                    </m:acc>
                  </m:oMath>
                </a14:m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进行学习的话</a:t>
                </a: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variance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会很大，而</a:t>
                </a:r>
                <a:endParaRPr lang="en-US" altLang="zh-TW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CN" b="0" dirty="0"/>
                  <a:t>(click)</a:t>
                </a:r>
                <a:r>
                  <a:rPr lang="zh-TW" altLang="en-US" b="0" dirty="0"/>
                  <a:t> 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我们其实可以证明出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的上限是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跟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前一个</a:t>
                </a: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denoising step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的参数有关</a:t>
                </a:r>
                <a:endParaRPr lang="en-US" altLang="zh-TW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CN" b="0" dirty="0"/>
                  <a:t>(click)</a:t>
                </a:r>
                <a:r>
                  <a:rPr lang="zh-TW" altLang="en-US" b="0" dirty="0"/>
                  <a:t> 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基于这个证明我设计一个输出为</a:t>
                </a: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0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到</a:t>
                </a: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1 sigmoid-gated network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，</a:t>
                </a: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phi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，并和这个推导出的上限相乘来拿到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，通过用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phi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来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recursively compute</a:t>
                </a:r>
                <a:r>
                  <a:rPr lang="en-US" altLang="zh-CN" sz="1200" baseline="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，我们就能拿到完整的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noise schedule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lang="en-US" altLang="zh-CN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CN" b="0" dirty="0"/>
                  <a:t>(click)</a:t>
                </a:r>
                <a:r>
                  <a:rPr lang="zh-TW" altLang="en-US" b="0" dirty="0"/>
                  <a:t> 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为了学习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𝜙</m:t>
                    </m:r>
                    <m:r>
                      <a:rPr kumimoji="1" lang="en-US" altLang="zh-CN" sz="12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，前提是需要完成以下的理论证明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  <a:sym typeface="Wingdings" pitchFamily="2" charset="2"/>
                  </a:rPr>
                  <a:t>：</a:t>
                </a:r>
                <a:r>
                  <a:rPr lang="zh-TW" altLang="en-US" sz="1200" baseline="0" dirty="0">
                    <a:latin typeface="微软雅黑" pitchFamily="34" charset="-122"/>
                    <a:ea typeface="微软雅黑" pitchFamily="34" charset="-122"/>
                    <a:sym typeface="Wingdings" pitchFamily="2" charset="2"/>
                  </a:rPr>
                  <a:t> </a:t>
                </a:r>
                <a:endParaRPr lang="en-US" altLang="zh-TW" sz="1200" baseline="0" dirty="0">
                  <a:latin typeface="微软雅黑" pitchFamily="34" charset="-122"/>
                  <a:ea typeface="微软雅黑" pitchFamily="34" charset="-122"/>
                  <a:sym typeface="Wingdings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TW" sz="1200" baseline="0" dirty="0">
                    <a:latin typeface="微软雅黑" pitchFamily="34" charset="-122"/>
                    <a:ea typeface="微软雅黑" pitchFamily="34" charset="-122"/>
                    <a:sym typeface="Wingdings" pitchFamily="2" charset="2"/>
                  </a:rPr>
                  <a:t>(click)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一是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因为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𝛽</m:t>
                        </m:r>
                      </m:e>
                    </m:acc>
                    <m:r>
                      <a:rPr lang="zh-TW" altLang="en-US" sz="1200" i="1">
                        <a:latin typeface="Cambria Math" panose="02040503050406030204" pitchFamily="18" charset="0"/>
                        <a:ea typeface="微软雅黑" pitchFamily="34" charset="-122"/>
                      </a:rPr>
                      <m:t> </m:t>
                    </m:r>
                  </m:oMath>
                </a14:m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未知，所以要证明可以用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DDPM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定义的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200" b="0" i="0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q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𝛽</m:t>
                        </m:r>
                      </m:sub>
                    </m:sSub>
                    <m:r>
                      <a:rPr lang="en-US" altLang="zh-TW" sz="1200" b="0" i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TW" sz="1200" b="1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1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: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𝑇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|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TW" sz="1200" b="1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来训练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score network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微软雅黑" pitchFamily="34" charset="-122"/>
                      </a:rPr>
                      <m:t>𝜃</m:t>
                    </m:r>
                  </m:oMath>
                </a14:m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用于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sub>
                    </m:sSub>
                    <m:r>
                      <a:rPr lang="en-US" altLang="zh-TW" sz="1200">
                        <a:latin typeface="Cambria Math" panose="02040503050406030204" pitchFamily="18" charset="0"/>
                        <a:ea typeface="微软雅黑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TW" sz="1200" b="1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𝑛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−1</m:t>
                        </m:r>
                      </m:sub>
                    </m:sSub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|</m:t>
                    </m:r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TW" sz="1200" b="1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𝑛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TW" sz="1200" baseline="0" dirty="0">
                    <a:latin typeface="微软雅黑" pitchFamily="34" charset="-122"/>
                    <a:ea typeface="微软雅黑" pitchFamily="34" charset="-122"/>
                    <a:sym typeface="Wingdings" pitchFamily="2" charset="2"/>
                  </a:rPr>
                  <a:t>(click)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二是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zh-TW" altLang="en-US" sz="1200" b="0" i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 </m:t>
                    </m:r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∗</m:t>
                        </m:r>
                      </m:sup>
                    </m:sSup>
                    <m:r>
                      <a:rPr lang="zh-TW" altLang="en-US" sz="12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 </m:t>
                    </m:r>
                  </m:oMath>
                </a14:m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是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DDPM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的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simplified loss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的最优解，证明如何找到对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e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最优的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𝜙</m:t>
                    </m:r>
                  </m:oMath>
                </a14:m>
                <a:endParaRPr lang="en-US" altLang="zh-TW" sz="12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但这个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formulation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下的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DDPM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虽然已被证明能达到很顶尖的生成质量，但是最大的问题来自于生成速度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</a:p>
              <a:p>
                <a:pPr marL="0" indent="0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(click)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，因为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reverse process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里有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T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个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denoising steps </a:t>
                </a:r>
              </a:p>
              <a:p>
                <a:pPr marL="0" indent="0">
                  <a:lnSpc>
                    <a:spcPct val="150000"/>
                  </a:lnSpc>
                  <a:buFont typeface="Wingdings" pitchFamily="2" charset="2"/>
                  <a:buNone/>
                </a:pP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(click)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而这个大</a:t>
                </a: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T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一般会取几百到上千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为了解决这个问题，</a:t>
                </a:r>
                <a:endParaRPr lang="en-US" altLang="zh-CN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(click) 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我设计了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Bilateral denoising diffusion process (BDDM),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(click)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在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BDDM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里我把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training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和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sampling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分开成两个不同长度的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diffusion processes, 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为了更好的区分我用有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hat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的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variable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代表为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for sampling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，所以为了加速我们希望的是让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N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可以远小于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T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，</a:t>
                </a:r>
                <a:endParaRPr lang="en-US" altLang="zh-CN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(click) 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另外的是这两个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DP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分别的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parameterized by two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noise schedules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：</a:t>
                </a:r>
                <a:r>
                  <a:rPr lang="en-US" altLang="zh-TW" sz="1200" b="0" i="0">
                    <a:latin typeface="Cambria Math" panose="02040503050406030204" pitchFamily="18" charset="0"/>
                    <a:ea typeface="微软雅黑" pitchFamily="34" charset="-122"/>
                  </a:rPr>
                  <a:t>𝛽</a:t>
                </a:r>
                <a:r>
                  <a:rPr lang="zh-TW" altLang="en-US" sz="1200" b="0" i="0">
                    <a:latin typeface="Cambria Math" panose="02040503050406030204" pitchFamily="18" charset="0"/>
                    <a:ea typeface="微软雅黑" pitchFamily="34" charset="-122"/>
                  </a:rPr>
                  <a:t> 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和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TW" sz="1200" b="0" i="0">
                    <a:latin typeface="Cambria Math" panose="02040503050406030204" pitchFamily="18" charset="0"/>
                    <a:ea typeface="微软雅黑" pitchFamily="34" charset="-122"/>
                  </a:rPr>
                  <a:t>𝛽 ̂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，这里我们可以假设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TW" sz="1200" b="0" i="0">
                    <a:latin typeface="Cambria Math" panose="02040503050406030204" pitchFamily="18" charset="0"/>
                    <a:ea typeface="微软雅黑" pitchFamily="34" charset="-122"/>
                  </a:rPr>
                  <a:t>𝛽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跟</a:t>
                </a: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DDPM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里的定义，但</a:t>
                </a:r>
                <a:r>
                  <a:rPr lang="zh-TW" altLang="en-US" sz="1200" b="0" i="0">
                    <a:latin typeface="Cambria Math" panose="02040503050406030204" pitchFamily="18" charset="0"/>
                    <a:ea typeface="微软雅黑" pitchFamily="34" charset="-122"/>
                  </a:rPr>
                  <a:t> </a:t>
                </a:r>
                <a:r>
                  <a:rPr lang="en-US" altLang="zh-TW" sz="1200" b="0" i="0">
                    <a:latin typeface="Cambria Math" panose="02040503050406030204" pitchFamily="18" charset="0"/>
                    <a:ea typeface="微软雅黑" pitchFamily="34" charset="-122"/>
                  </a:rPr>
                  <a:t>𝛽 ̂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却是未知的。</a:t>
                </a:r>
                <a:endParaRPr lang="en-US" altLang="zh-TW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(click)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在这个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formulation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下，想达到的目的就是通过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找到适合的 </a:t>
                </a:r>
                <a:r>
                  <a:rPr lang="en-US" altLang="zh-TW" sz="1200" i="0">
                    <a:latin typeface="Cambria Math" panose="02040503050406030204" pitchFamily="18" charset="0"/>
                    <a:ea typeface="微软雅黑" pitchFamily="34" charset="-122"/>
                  </a:rPr>
                  <a:t>𝛽 ̂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来进行有效的 </a:t>
                </a:r>
                <a:r>
                  <a:rPr lang="en-US" altLang="zh-TW" sz="1200" i="0">
                    <a:latin typeface="Cambria Math" panose="02040503050406030204" pitchFamily="18" charset="0"/>
                    <a:ea typeface="微软雅黑" pitchFamily="34" charset="-122"/>
                  </a:rPr>
                  <a:t>𝑁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步快速</a:t>
                </a: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sampling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lang="en-US" altLang="zh-TW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(click) 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但我发现直接对 </a:t>
                </a:r>
                <a:r>
                  <a:rPr lang="en-US" altLang="zh-TW" sz="1200" i="0">
                    <a:latin typeface="Cambria Math" panose="02040503050406030204" pitchFamily="18" charset="0"/>
                    <a:ea typeface="微软雅黑" pitchFamily="34" charset="-122"/>
                  </a:rPr>
                  <a:t>𝛽 ̂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进行学习的话</a:t>
                </a: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variance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会很大，而</a:t>
                </a:r>
                <a:endParaRPr lang="en-US" altLang="zh-TW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CN" b="0" dirty="0"/>
                  <a:t>(click)</a:t>
                </a:r>
                <a:r>
                  <a:rPr lang="zh-TW" altLang="en-US" b="0" dirty="0"/>
                  <a:t> 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我们其实可以证明出 </a:t>
                </a:r>
                <a:r>
                  <a:rPr lang="en-US" altLang="zh-TW" sz="1200" i="0">
                    <a:latin typeface="Cambria Math" panose="02040503050406030204" pitchFamily="18" charset="0"/>
                    <a:ea typeface="微软雅黑" pitchFamily="34" charset="-122"/>
                  </a:rPr>
                  <a:t>𝛽 ̂</a:t>
                </a:r>
                <a:r>
                  <a:rPr lang="en-US" altLang="zh-TW" sz="1200" b="0" i="0">
                    <a:latin typeface="Cambria Math" panose="02040503050406030204" pitchFamily="18" charset="0"/>
                    <a:ea typeface="微软雅黑" pitchFamily="34" charset="-122"/>
                  </a:rPr>
                  <a:t>_𝑛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的上限是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跟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前一个</a:t>
                </a: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denoising step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的参数有关</a:t>
                </a:r>
                <a:endParaRPr lang="en-US" altLang="zh-TW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CN" b="0" dirty="0"/>
                  <a:t>(click)</a:t>
                </a:r>
                <a:r>
                  <a:rPr lang="zh-TW" altLang="en-US" b="0" dirty="0"/>
                  <a:t> 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基于这个证明我设计一个输出为</a:t>
                </a: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0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到</a:t>
                </a: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1 sigmoid-gated network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，</a:t>
                </a: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phi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，并和这个推导出的上限相乘来拿到 </a:t>
                </a:r>
                <a:r>
                  <a:rPr lang="en-US" altLang="zh-TW" sz="1200" i="0">
                    <a:latin typeface="Cambria Math" panose="02040503050406030204" pitchFamily="18" charset="0"/>
                    <a:ea typeface="微软雅黑" pitchFamily="34" charset="-122"/>
                  </a:rPr>
                  <a:t>𝛽 ̂_𝑛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，通过用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phi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来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recursively compute</a:t>
                </a:r>
                <a:r>
                  <a:rPr lang="en-US" altLang="zh-CN" sz="1200" baseline="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TW" sz="1200" i="0">
                    <a:latin typeface="Cambria Math" panose="02040503050406030204" pitchFamily="18" charset="0"/>
                    <a:ea typeface="微软雅黑" pitchFamily="34" charset="-122"/>
                  </a:rPr>
                  <a:t>𝛽 ̂_𝑛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，我们就能拿到完整的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noise schedule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lang="en-US" altLang="zh-CN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CN" b="0" dirty="0"/>
                  <a:t>(click)</a:t>
                </a:r>
                <a:r>
                  <a:rPr lang="zh-TW" altLang="en-US" b="0" dirty="0"/>
                  <a:t> 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为了学习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kumimoji="1" lang="en-US" altLang="zh-CN" sz="1200" i="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𝜙 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，前提是需要完成以下的理论证明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  <a:sym typeface="Wingdings" pitchFamily="2" charset="2"/>
                  </a:rPr>
                  <a:t>：</a:t>
                </a:r>
                <a:r>
                  <a:rPr lang="zh-TW" altLang="en-US" sz="1200" baseline="0" dirty="0">
                    <a:latin typeface="微软雅黑" pitchFamily="34" charset="-122"/>
                    <a:ea typeface="微软雅黑" pitchFamily="34" charset="-122"/>
                    <a:sym typeface="Wingdings" pitchFamily="2" charset="2"/>
                  </a:rPr>
                  <a:t> </a:t>
                </a:r>
                <a:endParaRPr lang="en-US" altLang="zh-TW" sz="1200" baseline="0" dirty="0">
                  <a:latin typeface="微软雅黑" pitchFamily="34" charset="-122"/>
                  <a:ea typeface="微软雅黑" pitchFamily="34" charset="-122"/>
                  <a:sym typeface="Wingdings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TW" sz="1200" baseline="0" dirty="0">
                    <a:latin typeface="微软雅黑" pitchFamily="34" charset="-122"/>
                    <a:ea typeface="微软雅黑" pitchFamily="34" charset="-122"/>
                    <a:sym typeface="Wingdings" pitchFamily="2" charset="2"/>
                  </a:rPr>
                  <a:t>(click)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一是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因为</a:t>
                </a:r>
                <a:r>
                  <a:rPr lang="en-US" altLang="zh-TW" sz="1200" i="0">
                    <a:latin typeface="Cambria Math" panose="02040503050406030204" pitchFamily="18" charset="0"/>
                    <a:ea typeface="微软雅黑" pitchFamily="34" charset="-122"/>
                  </a:rPr>
                  <a:t>𝛽 ̂</a:t>
                </a:r>
                <a:r>
                  <a:rPr lang="zh-TW" altLang="en-US" sz="1200" i="0">
                    <a:latin typeface="Cambria Math" panose="02040503050406030204" pitchFamily="18" charset="0"/>
                    <a:ea typeface="微软雅黑" pitchFamily="34" charset="-122"/>
                  </a:rPr>
                  <a:t>  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未知，所以要证明可以用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DDPM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定义的</a:t>
                </a:r>
                <a:r>
                  <a:rPr lang="en-US" altLang="zh-TW" sz="1200" b="0" i="0">
                    <a:latin typeface="Cambria Math" panose="02040503050406030204" pitchFamily="18" charset="0"/>
                    <a:ea typeface="微软雅黑" pitchFamily="34" charset="-122"/>
                  </a:rPr>
                  <a:t>q_</a:t>
                </a:r>
                <a:r>
                  <a:rPr lang="en-US" altLang="zh-TW" sz="1200" i="0">
                    <a:latin typeface="Cambria Math" panose="02040503050406030204" pitchFamily="18" charset="0"/>
                    <a:ea typeface="微软雅黑" pitchFamily="34" charset="-122"/>
                  </a:rPr>
                  <a:t>𝛽</a:t>
                </a:r>
                <a:r>
                  <a:rPr lang="en-US" altLang="zh-TW" sz="1200" b="0" i="0">
                    <a:latin typeface="Cambria Math" panose="02040503050406030204" pitchFamily="18" charset="0"/>
                    <a:ea typeface="微软雅黑" pitchFamily="34" charset="-122"/>
                  </a:rPr>
                  <a:t> (</a:t>
                </a:r>
                <a:r>
                  <a:rPr lang="en-US" altLang="zh-TW" sz="1200" b="1" i="0">
                    <a:latin typeface="Cambria Math" panose="02040503050406030204" pitchFamily="18" charset="0"/>
                    <a:ea typeface="微软雅黑" pitchFamily="34" charset="-122"/>
                  </a:rPr>
                  <a:t>𝒙_(</a:t>
                </a:r>
                <a:r>
                  <a:rPr lang="en-US" altLang="zh-TW" sz="1200" i="0">
                    <a:latin typeface="Cambria Math" panose="02040503050406030204" pitchFamily="18" charset="0"/>
                    <a:ea typeface="微软雅黑" pitchFamily="34" charset="-122"/>
                  </a:rPr>
                  <a:t>1</a:t>
                </a:r>
                <a:r>
                  <a:rPr lang="en-US" altLang="zh-TW" sz="1200" b="0" i="0">
                    <a:latin typeface="Cambria Math" panose="02040503050406030204" pitchFamily="18" charset="0"/>
                    <a:ea typeface="微软雅黑" pitchFamily="34" charset="-122"/>
                  </a:rPr>
                  <a:t>:𝑇) |</a:t>
                </a:r>
                <a:r>
                  <a:rPr lang="en-US" altLang="zh-TW" sz="1200" b="1" i="0">
                    <a:latin typeface="Cambria Math" panose="02040503050406030204" pitchFamily="18" charset="0"/>
                    <a:ea typeface="微软雅黑" pitchFamily="34" charset="-122"/>
                  </a:rPr>
                  <a:t>𝒙_</a:t>
                </a:r>
                <a:r>
                  <a:rPr lang="en-US" altLang="zh-TW" sz="1200" i="0">
                    <a:latin typeface="Cambria Math" panose="02040503050406030204" pitchFamily="18" charset="0"/>
                    <a:ea typeface="微软雅黑" pitchFamily="34" charset="-122"/>
                  </a:rPr>
                  <a:t>0</a:t>
                </a:r>
                <a:r>
                  <a:rPr lang="en-US" altLang="zh-TW" sz="1200" b="0" i="0">
                    <a:latin typeface="Cambria Math" panose="02040503050406030204" pitchFamily="18" charset="0"/>
                    <a:ea typeface="微软雅黑" pitchFamily="34" charset="-122"/>
                  </a:rPr>
                  <a:t>)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来训练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score network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TW" sz="1200" i="0">
                    <a:latin typeface="Cambria Math" panose="02040503050406030204" pitchFamily="18" charset="0"/>
                    <a:ea typeface="微软雅黑" pitchFamily="34" charset="-122"/>
                  </a:rPr>
                  <a:t>𝜃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用于</a:t>
                </a:r>
                <a:r>
                  <a:rPr lang="en-US" altLang="zh-TW" sz="1200" b="0" i="0">
                    <a:latin typeface="Cambria Math" panose="02040503050406030204" pitchFamily="18" charset="0"/>
                    <a:ea typeface="微软雅黑" pitchFamily="34" charset="-122"/>
                  </a:rPr>
                  <a:t>𝑝_𝜃 </a:t>
                </a:r>
                <a:r>
                  <a:rPr lang="en-US" altLang="zh-TW" sz="1200" i="0">
                    <a:latin typeface="Cambria Math" panose="02040503050406030204" pitchFamily="18" charset="0"/>
                    <a:ea typeface="微软雅黑" pitchFamily="34" charset="-122"/>
                  </a:rPr>
                  <a:t>(</a:t>
                </a:r>
                <a:r>
                  <a:rPr lang="en-US" altLang="zh-TW" sz="1200" b="1" i="0">
                    <a:latin typeface="Cambria Math" panose="02040503050406030204" pitchFamily="18" charset="0"/>
                    <a:ea typeface="微软雅黑" pitchFamily="34" charset="-122"/>
                  </a:rPr>
                  <a:t>𝒙 ̂_(</a:t>
                </a:r>
                <a:r>
                  <a:rPr lang="en-US" altLang="zh-TW" sz="1200" b="0" i="0">
                    <a:latin typeface="Cambria Math" panose="02040503050406030204" pitchFamily="18" charset="0"/>
                    <a:ea typeface="微软雅黑" pitchFamily="34" charset="-122"/>
                  </a:rPr>
                  <a:t>𝑛−1) |</a:t>
                </a:r>
                <a:r>
                  <a:rPr lang="en-US" altLang="zh-TW" sz="1200" b="1" i="0">
                    <a:latin typeface="Cambria Math" panose="02040503050406030204" pitchFamily="18" charset="0"/>
                    <a:ea typeface="微软雅黑" pitchFamily="34" charset="-122"/>
                  </a:rPr>
                  <a:t>𝒙 ̂_</a:t>
                </a:r>
                <a:r>
                  <a:rPr lang="en-US" altLang="zh-TW" sz="1200" b="0" i="0">
                    <a:latin typeface="Cambria Math" panose="02040503050406030204" pitchFamily="18" charset="0"/>
                    <a:ea typeface="微软雅黑" pitchFamily="34" charset="-122"/>
                  </a:rPr>
                  <a:t>𝑛</a:t>
                </a:r>
                <a:r>
                  <a:rPr lang="en-US" altLang="zh-TW" sz="1200" i="0">
                    <a:latin typeface="Cambria Math" panose="02040503050406030204" pitchFamily="18" charset="0"/>
                    <a:ea typeface="微软雅黑" pitchFamily="34" charset="-122"/>
                  </a:rPr>
                  <a:t>)</a:t>
                </a: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TW" sz="1200" baseline="0" dirty="0">
                    <a:latin typeface="微软雅黑" pitchFamily="34" charset="-122"/>
                    <a:ea typeface="微软雅黑" pitchFamily="34" charset="-122"/>
                    <a:sym typeface="Wingdings" pitchFamily="2" charset="2"/>
                  </a:rPr>
                  <a:t>(click)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二是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假设</a:t>
                </a:r>
                <a:r>
                  <a:rPr lang="zh-TW" altLang="en-US" sz="1200" b="0" i="0">
                    <a:latin typeface="Cambria Math" panose="02040503050406030204" pitchFamily="18" charset="0"/>
                    <a:ea typeface="微软雅黑" pitchFamily="34" charset="-122"/>
                  </a:rPr>
                  <a:t> </a:t>
                </a:r>
                <a:r>
                  <a:rPr lang="en-US" altLang="zh-TW" sz="1200" i="0">
                    <a:latin typeface="Cambria Math" panose="02040503050406030204" pitchFamily="18" charset="0"/>
                    <a:ea typeface="微软雅黑" pitchFamily="34" charset="-122"/>
                  </a:rPr>
                  <a:t>𝜃^∗</a:t>
                </a:r>
                <a:r>
                  <a:rPr lang="zh-TW" altLang="en-US" sz="1200" b="0" i="0">
                    <a:latin typeface="Cambria Math" panose="02040503050406030204" pitchFamily="18" charset="0"/>
                    <a:ea typeface="微软雅黑" pitchFamily="34" charset="-122"/>
                  </a:rPr>
                  <a:t>  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是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DDPM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的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simplified loss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的最优解，证明如何找到对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TW" sz="1200" i="0">
                    <a:latin typeface="Cambria Math" panose="02040503050406030204" pitchFamily="18" charset="0"/>
                    <a:ea typeface="微软雅黑" pitchFamily="34" charset="-122"/>
                  </a:rPr>
                  <a:t>𝜃^∗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最优的 </a:t>
                </a:r>
                <a:r>
                  <a:rPr lang="en-US" altLang="zh-TW" sz="1200" b="0" i="0">
                    <a:latin typeface="Cambria Math" panose="02040503050406030204" pitchFamily="18" charset="0"/>
                    <a:ea typeface="微软雅黑" pitchFamily="34" charset="-122"/>
                  </a:rPr>
                  <a:t>𝜙</a:t>
                </a:r>
                <a:endParaRPr lang="en-US" altLang="zh-TW" sz="12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34881-591A-4036-B9BF-881953260CD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71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endParaRPr lang="en-US" altLang="zh-TW" sz="12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为了证明第一条，我推导了两个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propositions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，</a:t>
                </a:r>
                <a:endParaRPr lang="en-US" altLang="zh-CN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(click) proposition 1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大概是说如果我拿到一个</a:t>
                </a:r>
                <a:r>
                  <a:rPr lang="en-US" altLang="zh-CN" sz="1200" dirty="0" err="1">
                    <a:latin typeface="微软雅黑" pitchFamily="34" charset="-122"/>
                    <a:ea typeface="微软雅黑" pitchFamily="34" charset="-122"/>
                  </a:rPr>
                  <a:t>x_t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的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sample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，那么当我们去把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condition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里的</a:t>
                </a:r>
                <a:r>
                  <a:rPr lang="en-US" altLang="zh-CN" sz="1200" dirty="0" err="1">
                    <a:latin typeface="微软雅黑" pitchFamily="34" charset="-122"/>
                    <a:ea typeface="微软雅黑" pitchFamily="34" charset="-122"/>
                  </a:rPr>
                  <a:t>x_hat_n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等于</a:t>
                </a:r>
                <a:r>
                  <a:rPr lang="en-US" altLang="zh-CN" sz="1200" dirty="0" err="1">
                    <a:latin typeface="微软雅黑" pitchFamily="34" charset="-122"/>
                    <a:ea typeface="微软雅黑" pitchFamily="34" charset="-122"/>
                  </a:rPr>
                  <a:t>x_t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的话，会拿到对于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log evidence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的另一种形式的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lower bound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。然后在</a:t>
                </a:r>
                <a:endParaRPr lang="en-US" altLang="zh-CN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(click) proposition </a:t>
                </a: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2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里面，我证明了通过</a:t>
                </a: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minimize DDPM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里面用的</a:t>
                </a: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simplified loss, 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我们也能够</a:t>
                </a:r>
                <a:r>
                  <a:rPr lang="en-US" altLang="zh-TW" sz="1200" dirty="0">
                    <a:latin typeface="微软雅黑" pitchFamily="34" charset="-122"/>
                    <a:ea typeface="微软雅黑" pitchFamily="34" charset="-122"/>
                  </a:rPr>
                  <a:t>minimize 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proposition 1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里推导出的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KL loss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。总结而言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(click)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就是</a:t>
                </a:r>
                <a:r>
                  <a:rPr kumimoji="1"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证明了可以沿用</a:t>
                </a:r>
                <a:r>
                  <a:rPr kumimoji="1"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DDPM</a:t>
                </a:r>
                <a:r>
                  <a:rPr kumimoji="1"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的训练损失来学习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用于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BDDM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的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TW" sz="1200" i="0">
                    <a:latin typeface="Cambria Math" panose="02040503050406030204" pitchFamily="18" charset="0"/>
                    <a:ea typeface="微软雅黑" pitchFamily="34" charset="-122"/>
                  </a:rPr>
                  <a:t>𝜃</a:t>
                </a:r>
                <a:r>
                  <a:rPr lang="zh-TW" altLang="en-US" sz="1200" dirty="0">
                    <a:latin typeface="微软雅黑" pitchFamily="34" charset="-122"/>
                    <a:ea typeface="微软雅黑" pitchFamily="34" charset="-122"/>
                  </a:rPr>
                  <a:t>，即便 </a:t>
                </a:r>
                <a:r>
                  <a:rPr lang="en-US" altLang="zh-TW" sz="1200" i="0">
                    <a:latin typeface="Cambria Math" panose="02040503050406030204" pitchFamily="18" charset="0"/>
                    <a:ea typeface="微软雅黑" pitchFamily="34" charset="-122"/>
                  </a:rPr>
                  <a:t>𝛽 ̂</a:t>
                </a:r>
                <a:r>
                  <a:rPr lang="zh-TW" altLang="en-US" sz="1200" i="0">
                    <a:latin typeface="Cambria Math" panose="02040503050406030204" pitchFamily="18" charset="0"/>
                    <a:ea typeface="微软雅黑" pitchFamily="34" charset="-122"/>
                  </a:rPr>
                  <a:t>  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未知。</a:t>
                </a:r>
                <a:endParaRPr lang="en-US" altLang="zh-TW" sz="12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34881-591A-4036-B9BF-881953260CD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557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34881-591A-4036-B9BF-881953260CD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873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34881-591A-4036-B9BF-881953260CD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324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34881-591A-4036-B9BF-881953260CD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339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34881-591A-4036-B9BF-881953260CD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45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34881-591A-4036-B9BF-881953260CD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884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50B3FDE-4F8C-439A-8F92-34BB959278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2477"/>
            <a:ext cx="11910579" cy="1145916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8140167-5489-4A69-B5F2-F8EC49764051}"/>
              </a:ext>
            </a:extLst>
          </p:cNvPr>
          <p:cNvCxnSpPr/>
          <p:nvPr userDrawn="1"/>
        </p:nvCxnSpPr>
        <p:spPr>
          <a:xfrm>
            <a:off x="495553" y="803791"/>
            <a:ext cx="113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文本&#10;&#10;中度可信度描述已自动生成">
            <a:extLst>
              <a:ext uri="{FF2B5EF4-FFF2-40B4-BE49-F238E27FC236}">
                <a16:creationId xmlns:a16="http://schemas.microsoft.com/office/drawing/2014/main" id="{C2CC9562-1764-0549-9EFF-08C137E5DC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90" y="180437"/>
            <a:ext cx="1352735" cy="50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4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50B3FDE-4F8C-439A-8F92-34BB959278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10" y="660752"/>
            <a:ext cx="11910579" cy="58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1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A718D6-D4A8-47A1-8AE5-341046546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134556"/>
            <a:ext cx="9895799" cy="63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1EC5EA-FAB0-4017-91DD-BAA00CC18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129"/>
            <a:ext cx="10515600" cy="507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A4B3BF-676F-4F4B-9044-3415967B4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92664-70DF-4DA2-A2A9-61DE63CCE83B}" type="datetimeFigureOut">
              <a:rPr lang="zh-CN" altLang="en-US" smtClean="0"/>
              <a:t>2022/5/27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F3DFFA-BC7C-4169-AF7D-5B01D9391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C6AA1E-2495-4093-84C2-F7B599D4C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3709D-3DF7-45F8-A338-2CD716E9692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5A6DE0F-CAED-40BF-928E-5D9AE33C0A45}"/>
              </a:ext>
            </a:extLst>
          </p:cNvPr>
          <p:cNvCxnSpPr/>
          <p:nvPr userDrawn="1"/>
        </p:nvCxnSpPr>
        <p:spPr>
          <a:xfrm flipV="1">
            <a:off x="434975" y="669702"/>
            <a:ext cx="11412000" cy="992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76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4472C4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wav"/><Relationship Id="rId13" Type="http://schemas.openxmlformats.org/officeDocument/2006/relationships/image" Target="../media/image34.png"/><Relationship Id="rId3" Type="http://schemas.microsoft.com/office/2007/relationships/media" Target="../media/media5.wav"/><Relationship Id="rId7" Type="http://schemas.microsoft.com/office/2007/relationships/media" Target="../media/media7.wav"/><Relationship Id="rId12" Type="http://schemas.openxmlformats.org/officeDocument/2006/relationships/image" Target="../media/image33.png"/><Relationship Id="rId17" Type="http://schemas.openxmlformats.org/officeDocument/2006/relationships/image" Target="../media/image28.png"/><Relationship Id="rId2" Type="http://schemas.openxmlformats.org/officeDocument/2006/relationships/audio" Target="../media/media4.wav"/><Relationship Id="rId16" Type="http://schemas.openxmlformats.org/officeDocument/2006/relationships/image" Target="../media/image37.png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openxmlformats.org/officeDocument/2006/relationships/image" Target="../media/image32.png"/><Relationship Id="rId5" Type="http://schemas.microsoft.com/office/2007/relationships/media" Target="../media/media6.wav"/><Relationship Id="rId15" Type="http://schemas.openxmlformats.org/officeDocument/2006/relationships/image" Target="../media/image36.png"/><Relationship Id="rId10" Type="http://schemas.openxmlformats.org/officeDocument/2006/relationships/notesSlide" Target="../notesSlides/notesSlide11.xml"/><Relationship Id="rId4" Type="http://schemas.openxmlformats.org/officeDocument/2006/relationships/audio" Target="../media/media5.wav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wav"/><Relationship Id="rId3" Type="http://schemas.microsoft.com/office/2007/relationships/media" Target="../media/media9.wav"/><Relationship Id="rId7" Type="http://schemas.microsoft.com/office/2007/relationships/media" Target="../media/media11.wav"/><Relationship Id="rId12" Type="http://schemas.openxmlformats.org/officeDocument/2006/relationships/image" Target="../media/image28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audio" Target="../media/media10.wav"/><Relationship Id="rId11" Type="http://schemas.openxmlformats.org/officeDocument/2006/relationships/image" Target="../media/image38.png"/><Relationship Id="rId5" Type="http://schemas.microsoft.com/office/2007/relationships/media" Target="../media/media10.wav"/><Relationship Id="rId10" Type="http://schemas.openxmlformats.org/officeDocument/2006/relationships/notesSlide" Target="../notesSlides/notesSlide13.xml"/><Relationship Id="rId4" Type="http://schemas.openxmlformats.org/officeDocument/2006/relationships/audio" Target="../media/media9.wav"/><Relationship Id="rId9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cent-ailab/bdd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hyperlink" Target="https://github.com/Rongjiehuang/FastDif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microsoft.com/office/2007/relationships/media" Target="../media/media2.wav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28.png"/><Relationship Id="rId4" Type="http://schemas.openxmlformats.org/officeDocument/2006/relationships/audio" Target="../media/media2.wav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5BF0D27A-AE42-E148-9D17-2D9008617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1132" y="2564089"/>
            <a:ext cx="887066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40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利用全新扩散概率模型合成高质量语音</a:t>
            </a:r>
          </a:p>
        </p:txBody>
      </p:sp>
      <p:pic>
        <p:nvPicPr>
          <p:cNvPr id="6" name="图片 5" descr="文本&#10;&#10;中度可信度描述已自动生成">
            <a:extLst>
              <a:ext uri="{FF2B5EF4-FFF2-40B4-BE49-F238E27FC236}">
                <a16:creationId xmlns:a16="http://schemas.microsoft.com/office/drawing/2014/main" id="{46EFB9ED-72BF-A540-AF3F-DC093368C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7" y="561723"/>
            <a:ext cx="2828570" cy="105925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1AAA0E6-AB72-FE40-9695-B7606B062DEF}"/>
              </a:ext>
            </a:extLst>
          </p:cNvPr>
          <p:cNvSpPr txBox="1"/>
          <p:nvPr/>
        </p:nvSpPr>
        <p:spPr>
          <a:xfrm>
            <a:off x="4362749" y="3722639"/>
            <a:ext cx="2787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林永业</a:t>
            </a:r>
            <a:r>
              <a:rPr kumimoji="1"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TW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 W. Y. Lam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02EBDF-AAB1-004A-927D-8954C6CAC519}"/>
              </a:ext>
            </a:extLst>
          </p:cNvPr>
          <p:cNvSpPr txBox="1"/>
          <p:nvPr/>
        </p:nvSpPr>
        <p:spPr>
          <a:xfrm>
            <a:off x="4522793" y="4573413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语音之家</a:t>
            </a:r>
            <a:r>
              <a:rPr lang="zh-TW" altLang="en-US" dirty="0"/>
              <a:t>－</a:t>
            </a:r>
            <a:r>
              <a:rPr lang="en" altLang="zh-CN" dirty="0"/>
              <a:t>AI</a:t>
            </a:r>
            <a:r>
              <a:rPr lang="zh-CN" altLang="en-US" dirty="0"/>
              <a:t>产业沙龙</a:t>
            </a:r>
            <a:endParaRPr lang="en-US" altLang="zh-CN" dirty="0"/>
          </a:p>
          <a:p>
            <a:pPr algn="ctr"/>
            <a:r>
              <a:rPr lang="en-US" altLang="zh-CN" dirty="0"/>
              <a:t>2022/5/28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090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表格&#10;&#10;描述已自动生成">
            <a:extLst>
              <a:ext uri="{FF2B5EF4-FFF2-40B4-BE49-F238E27FC236}">
                <a16:creationId xmlns:a16="http://schemas.microsoft.com/office/drawing/2014/main" id="{1EC57CE8-7B5B-BD4C-9CC4-6BC32280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7" y="1789543"/>
            <a:ext cx="5787833" cy="28956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2F13CA2-E9AC-2F44-AA82-917F2BD90489}"/>
              </a:ext>
            </a:extLst>
          </p:cNvPr>
          <p:cNvSpPr/>
          <p:nvPr/>
        </p:nvSpPr>
        <p:spPr>
          <a:xfrm>
            <a:off x="556845" y="889514"/>
            <a:ext cx="10708563" cy="78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u="sng" dirty="0">
                <a:latin typeface="微软雅黑" pitchFamily="34" charset="-122"/>
                <a:ea typeface="微软雅黑" pitchFamily="34" charset="-122"/>
              </a:rPr>
              <a:t>实验结果</a:t>
            </a:r>
            <a:endParaRPr lang="en-US" altLang="zh-CN" sz="1600" b="1" u="sng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BDDM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跟其他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DDPM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的加速算法在相同步数比较下，在客观和主观指标上都是较优</a:t>
            </a:r>
            <a:r>
              <a:rPr lang="zh-TW" altLang="en-US" sz="1600" dirty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E14EE3A5-9DF5-8249-B0B5-58F39F531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87" y="253725"/>
            <a:ext cx="88706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BDDM: </a:t>
            </a:r>
            <a:r>
              <a:rPr lang="zh-TW" altLang="en-US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优化扩散概率模型的合成速度和质量</a:t>
            </a:r>
            <a:endParaRPr lang="zh-CN" altLang="en-US" sz="2800" b="1" kern="0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312B80FE-8EF6-AE4B-8133-9353F3CD8C2F}"/>
              </a:ext>
            </a:extLst>
          </p:cNvPr>
          <p:cNvSpPr/>
          <p:nvPr/>
        </p:nvSpPr>
        <p:spPr>
          <a:xfrm>
            <a:off x="5111194" y="4345167"/>
            <a:ext cx="1106726" cy="23123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8CAF70-C490-0F40-8A31-272CF988D0C6}"/>
              </a:ext>
            </a:extLst>
          </p:cNvPr>
          <p:cNvSpPr txBox="1"/>
          <p:nvPr/>
        </p:nvSpPr>
        <p:spPr>
          <a:xfrm>
            <a:off x="2887223" y="4685143"/>
            <a:ext cx="349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BDDM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的优势会随著步数增加而扩大</a:t>
            </a:r>
          </a:p>
        </p:txBody>
      </p:sp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4319C768-7979-6641-9989-9A723195A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852" y="1789543"/>
            <a:ext cx="5548601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4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E14EE3A5-9DF5-8249-B0B5-58F39F531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87" y="253725"/>
            <a:ext cx="88706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800" b="1" kern="0" dirty="0" err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FastDiff</a:t>
            </a:r>
            <a:r>
              <a:rPr lang="zh-TW" altLang="en-US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高效的带噪波形条件建模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C0C806-B514-BC46-A37D-E2E4D8FFC929}"/>
              </a:ext>
            </a:extLst>
          </p:cNvPr>
          <p:cNvSpPr/>
          <p:nvPr/>
        </p:nvSpPr>
        <p:spPr>
          <a:xfrm>
            <a:off x="556845" y="889514"/>
            <a:ext cx="11078309" cy="485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针对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Conditional Audio Generation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而设计出的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b="1" dirty="0" err="1">
                <a:latin typeface="微软雅黑" pitchFamily="34" charset="-122"/>
                <a:ea typeface="微软雅黑" pitchFamily="34" charset="-122"/>
              </a:rPr>
              <a:t>FastDiff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条件扩散概率模型</a:t>
            </a:r>
            <a:r>
              <a:rPr lang="zh-TW" altLang="en-US" sz="1600" dirty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TW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TW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TW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TW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TW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TW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TW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TW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TW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TW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TW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TW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TW" altLang="en-US" sz="1600" dirty="0">
                <a:latin typeface="微软雅黑" pitchFamily="34" charset="-122"/>
                <a:ea typeface="微软雅黑" pitchFamily="34" charset="-122"/>
              </a:rPr>
              <a:t>利用</a:t>
            </a:r>
            <a:r>
              <a:rPr lang="en-US" altLang="zh-TW" sz="1600" dirty="0">
                <a:latin typeface="微软雅黑" pitchFamily="34" charset="-122"/>
                <a:ea typeface="微软雅黑" pitchFamily="34" charset="-122"/>
              </a:rPr>
              <a:t>Location-Variable Convolution</a:t>
            </a:r>
            <a:r>
              <a:rPr lang="zh-TW" altLang="en-US" sz="1600" dirty="0">
                <a:latin typeface="微软雅黑" pitchFamily="34" charset="-122"/>
                <a:ea typeface="微软雅黑" pitchFamily="34" charset="-122"/>
              </a:rPr>
              <a:t> （</a:t>
            </a:r>
            <a:r>
              <a:rPr lang="en-US" altLang="zh-TW" sz="1600" dirty="0">
                <a:latin typeface="微软雅黑" pitchFamily="34" charset="-122"/>
                <a:ea typeface="微软雅黑" pitchFamily="34" charset="-122"/>
              </a:rPr>
              <a:t>LVC</a:t>
            </a:r>
            <a:r>
              <a:rPr lang="zh-TW" altLang="en-US" sz="1600" dirty="0">
                <a:latin typeface="微软雅黑" pitchFamily="34" charset="-122"/>
                <a:ea typeface="微软雅黑" pitchFamily="34" charset="-122"/>
              </a:rPr>
              <a:t>）来把 </a:t>
            </a:r>
            <a:r>
              <a:rPr lang="zh-TW" altLang="en-US" sz="1600" b="1" dirty="0">
                <a:latin typeface="微软雅黑" pitchFamily="34" charset="-122"/>
                <a:ea typeface="微软雅黑" pitchFamily="34" charset="-122"/>
              </a:rPr>
              <a:t>时间点（</a:t>
            </a:r>
            <a:r>
              <a:rPr lang="en-US" altLang="zh-TW" sz="1600" b="1" dirty="0">
                <a:latin typeface="微软雅黑" pitchFamily="34" charset="-122"/>
                <a:ea typeface="微软雅黑" pitchFamily="34" charset="-122"/>
              </a:rPr>
              <a:t>t</a:t>
            </a:r>
            <a:r>
              <a:rPr lang="zh-TW" altLang="en-US" sz="1600" b="1" dirty="0">
                <a:latin typeface="微软雅黑" pitchFamily="34" charset="-122"/>
                <a:ea typeface="微软雅黑" pitchFamily="34" charset="-122"/>
              </a:rPr>
              <a:t>） </a:t>
            </a:r>
            <a:r>
              <a:rPr lang="zh-TW" altLang="en-US" sz="1600" dirty="0">
                <a:latin typeface="微软雅黑" pitchFamily="34" charset="-122"/>
                <a:ea typeface="微软雅黑" pitchFamily="34" charset="-122"/>
              </a:rPr>
              <a:t>和 </a:t>
            </a:r>
            <a:r>
              <a:rPr lang="zh-TW" altLang="en-US" sz="1600" b="1" dirty="0">
                <a:latin typeface="微软雅黑" pitchFamily="34" charset="-122"/>
                <a:ea typeface="微软雅黑" pitchFamily="34" charset="-122"/>
              </a:rPr>
              <a:t>梅尔谱／声学特征（</a:t>
            </a:r>
            <a:r>
              <a:rPr lang="en-US" altLang="zh-TW" sz="1600" b="1" dirty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TW" altLang="en-US" sz="1600" b="1" dirty="0">
                <a:latin typeface="微软雅黑" pitchFamily="34" charset="-122"/>
                <a:ea typeface="微软雅黑" pitchFamily="34" charset="-122"/>
              </a:rPr>
              <a:t>） </a:t>
            </a:r>
            <a:r>
              <a:rPr lang="zh-TW" altLang="en-US" sz="1600" dirty="0">
                <a:latin typeface="微软雅黑" pitchFamily="34" charset="-122"/>
                <a:ea typeface="微软雅黑" pitchFamily="34" charset="-122"/>
              </a:rPr>
              <a:t>信息嵌入到带噪的输入中</a:t>
            </a:r>
            <a:endParaRPr lang="en-US" altLang="zh-TW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0295E0-25F7-124F-BD17-BA11EC497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40"/>
          <a:stretch/>
        </p:blipFill>
        <p:spPr bwMode="auto">
          <a:xfrm>
            <a:off x="1768429" y="1510453"/>
            <a:ext cx="805815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73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F13CA2-E9AC-2F44-AA82-917F2BD90489}"/>
              </a:ext>
            </a:extLst>
          </p:cNvPr>
          <p:cNvSpPr/>
          <p:nvPr/>
        </p:nvSpPr>
        <p:spPr>
          <a:xfrm>
            <a:off x="556845" y="889514"/>
            <a:ext cx="10708563" cy="3742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u="sng" dirty="0">
                <a:latin typeface="微软雅黑" pitchFamily="34" charset="-122"/>
                <a:ea typeface="微软雅黑" pitchFamily="34" charset="-122"/>
              </a:rPr>
              <a:t>实验结果</a:t>
            </a:r>
            <a:endParaRPr lang="en-US" altLang="zh-CN" sz="1600" b="1" u="sng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我们比较了</a:t>
            </a:r>
            <a:r>
              <a:rPr lang="zh-TW" altLang="en-US" sz="1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FastDiff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和目前顶尖的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Vocoders</a:t>
            </a:r>
            <a:r>
              <a:rPr lang="zh-TW" altLang="en-US" sz="1600" dirty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TW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   RTF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在首次接近其他非自回归模型的情况下，同时生成质量也超越了这些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baselines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E14EE3A5-9DF5-8249-B0B5-58F39F531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87" y="253725"/>
            <a:ext cx="88706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800" b="1" kern="0" dirty="0" err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FastDiff</a:t>
            </a:r>
            <a:r>
              <a:rPr lang="zh-TW" altLang="en-US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高效的带噪波形条件建模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1FB1BC-CBAB-324C-8ABD-9042A75C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54" y="1664095"/>
            <a:ext cx="6879912" cy="254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 descr="地上站着&#10;&#10;中度可信度描述已自动生成">
            <a:extLst>
              <a:ext uri="{FF2B5EF4-FFF2-40B4-BE49-F238E27FC236}">
                <a16:creationId xmlns:a16="http://schemas.microsoft.com/office/drawing/2014/main" id="{E098C0CB-D2D5-2E43-88FF-8EA24EC266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5" y="5406210"/>
            <a:ext cx="2193826" cy="1083371"/>
          </a:xfrm>
          <a:prstGeom prst="rect">
            <a:avLst/>
          </a:prstGeom>
        </p:spPr>
      </p:pic>
      <p:pic>
        <p:nvPicPr>
          <p:cNvPr id="11" name="图片 10" descr="躺在地上&#10;&#10;中度可信度描述已自动生成">
            <a:extLst>
              <a:ext uri="{FF2B5EF4-FFF2-40B4-BE49-F238E27FC236}">
                <a16:creationId xmlns:a16="http://schemas.microsoft.com/office/drawing/2014/main" id="{5FE8E572-7053-8147-9F55-E12AB42B25C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1"/>
          <a:stretch/>
        </p:blipFill>
        <p:spPr>
          <a:xfrm>
            <a:off x="3321229" y="5410136"/>
            <a:ext cx="2193826" cy="10794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7722DD2-0CA3-7A49-BB4A-D08B04B5C5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85613" y="5406210"/>
            <a:ext cx="2193827" cy="10803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B97046B-1F8C-2246-AF16-544511B6E0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49997" y="5406210"/>
            <a:ext cx="2193826" cy="1080316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4DD0356-C1BA-A640-8CF9-176D72CEE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997" y="1746366"/>
            <a:ext cx="2975533" cy="254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49236C1-9BA2-5F44-9588-DC25E2B64A8F}"/>
              </a:ext>
            </a:extLst>
          </p:cNvPr>
          <p:cNvSpPr txBox="1"/>
          <p:nvPr/>
        </p:nvSpPr>
        <p:spPr>
          <a:xfrm>
            <a:off x="430087" y="4916611"/>
            <a:ext cx="4941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 out-of-sample text: </a:t>
            </a:r>
            <a:r>
              <a:rPr kumimoji="1"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星暖花开，星辰大海。</a:t>
            </a:r>
          </a:p>
        </p:txBody>
      </p:sp>
      <p:pic>
        <p:nvPicPr>
          <p:cNvPr id="15" name="esampled22K_clipped_chuanlin.wav_step_1_pred" descr="esampled22K_clipped_chuanlin.wav_step_1_pred">
            <a:hlinkClick r:id="" action="ppaction://media"/>
            <a:extLst>
              <a:ext uri="{FF2B5EF4-FFF2-40B4-BE49-F238E27FC236}">
                <a16:creationId xmlns:a16="http://schemas.microsoft.com/office/drawing/2014/main" id="{C00F8774-2095-D84E-A06E-FED55735E9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247358" y="5562086"/>
            <a:ext cx="812800" cy="812800"/>
          </a:xfrm>
          <a:prstGeom prst="rect">
            <a:avLst/>
          </a:prstGeom>
        </p:spPr>
      </p:pic>
      <p:pic>
        <p:nvPicPr>
          <p:cNvPr id="16" name="esampled22K_clipped_chuanlin.wav_step_2_pred" descr="esampled22K_clipped_chuanlin.wav_step_2_pred">
            <a:hlinkClick r:id="" action="ppaction://media"/>
            <a:extLst>
              <a:ext uri="{FF2B5EF4-FFF2-40B4-BE49-F238E27FC236}">
                <a16:creationId xmlns:a16="http://schemas.microsoft.com/office/drawing/2014/main" id="{7E816897-624B-0A48-A285-2589ED3C27A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011742" y="5562086"/>
            <a:ext cx="812800" cy="812800"/>
          </a:xfrm>
          <a:prstGeom prst="rect">
            <a:avLst/>
          </a:prstGeom>
        </p:spPr>
      </p:pic>
      <p:pic>
        <p:nvPicPr>
          <p:cNvPr id="17" name="esampled22K_clipped_chuanlin.wav_step_3_pred" descr="esampled22K_clipped_chuanlin.wav_step_3_pred">
            <a:hlinkClick r:id="" action="ppaction://media"/>
            <a:extLst>
              <a:ext uri="{FF2B5EF4-FFF2-40B4-BE49-F238E27FC236}">
                <a16:creationId xmlns:a16="http://schemas.microsoft.com/office/drawing/2014/main" id="{1DDB451D-C5C6-A146-8905-186633C27DC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776126" y="5562086"/>
            <a:ext cx="812800" cy="812800"/>
          </a:xfrm>
          <a:prstGeom prst="rect">
            <a:avLst/>
          </a:prstGeom>
        </p:spPr>
      </p:pic>
      <p:pic>
        <p:nvPicPr>
          <p:cNvPr id="18" name="esampled22K_clipped_chuanlin.wav_step_4_pred" descr="esampled22K_clipped_chuanlin.wav_step_4_pred">
            <a:hlinkClick r:id="" action="ppaction://media"/>
            <a:extLst>
              <a:ext uri="{FF2B5EF4-FFF2-40B4-BE49-F238E27FC236}">
                <a16:creationId xmlns:a16="http://schemas.microsoft.com/office/drawing/2014/main" id="{F36EAB80-D8B1-1548-8172-87CD5399483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9540510" y="5562086"/>
            <a:ext cx="812800" cy="812800"/>
          </a:xfrm>
          <a:prstGeom prst="rect">
            <a:avLst/>
          </a:prstGeom>
        </p:spPr>
      </p:pic>
      <p:sp>
        <p:nvSpPr>
          <p:cNvPr id="19" name="圆角矩形 18">
            <a:extLst>
              <a:ext uri="{FF2B5EF4-FFF2-40B4-BE49-F238E27FC236}">
                <a16:creationId xmlns:a16="http://schemas.microsoft.com/office/drawing/2014/main" id="{1C1A2ABA-8EC8-E047-AA3D-C9A22169B7EB}"/>
              </a:ext>
            </a:extLst>
          </p:cNvPr>
          <p:cNvSpPr/>
          <p:nvPr/>
        </p:nvSpPr>
        <p:spPr>
          <a:xfrm>
            <a:off x="5304379" y="3850784"/>
            <a:ext cx="632784" cy="25115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0A81D5D-2959-C04F-99D9-3E639175F3A3}"/>
              </a:ext>
            </a:extLst>
          </p:cNvPr>
          <p:cNvSpPr txBox="1"/>
          <p:nvPr/>
        </p:nvSpPr>
        <p:spPr>
          <a:xfrm>
            <a:off x="8770088" y="1407812"/>
            <a:ext cx="3166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用训练未见的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VCTK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说话人测试</a:t>
            </a:r>
            <a:r>
              <a:rPr kumimoji="1"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D2C6B07-D37A-FF49-9DA2-EF66C557966A}"/>
              </a:ext>
            </a:extLst>
          </p:cNvPr>
          <p:cNvSpPr txBox="1"/>
          <p:nvPr/>
        </p:nvSpPr>
        <p:spPr>
          <a:xfrm>
            <a:off x="4792871" y="6507858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TW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（建议戴上耳机聆听）</a:t>
            </a:r>
            <a:endParaRPr kumimoji="1"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74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4" grpId="0"/>
      <p:bldP spid="19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E14EE3A5-9DF5-8249-B0B5-58F39F531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87" y="253725"/>
            <a:ext cx="887066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800" b="1" kern="0" dirty="0" err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FastDiff</a:t>
            </a:r>
            <a:r>
              <a:rPr lang="en-US" altLang="zh-TW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-TTS: </a:t>
            </a:r>
            <a:r>
              <a:rPr lang="zh-CN" altLang="en-US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简单卻有效的端到端语音合成模型</a:t>
            </a:r>
          </a:p>
          <a:p>
            <a:pPr>
              <a:defRPr/>
            </a:pPr>
            <a:endParaRPr lang="zh-CN" altLang="en-US" sz="2800" b="1" kern="0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C0C806-B514-BC46-A37D-E2E4D8FFC929}"/>
              </a:ext>
            </a:extLst>
          </p:cNvPr>
          <p:cNvSpPr/>
          <p:nvPr/>
        </p:nvSpPr>
        <p:spPr>
          <a:xfrm>
            <a:off x="556845" y="889514"/>
            <a:ext cx="7170479" cy="3742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基于我们还设计了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端到端语音合成模型</a:t>
            </a:r>
            <a:r>
              <a:rPr lang="zh-TW" altLang="en-US" sz="16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" altLang="zh-CN" sz="1600" b="1" dirty="0" err="1">
                <a:latin typeface="微软雅黑" pitchFamily="34" charset="-122"/>
                <a:ea typeface="微软雅黑" pitchFamily="34" charset="-122"/>
              </a:rPr>
              <a:t>FastDiff</a:t>
            </a:r>
            <a:r>
              <a:rPr lang="en" altLang="zh-CN" sz="1600" b="1" dirty="0">
                <a:latin typeface="微软雅黑" pitchFamily="34" charset="-122"/>
                <a:ea typeface="微软雅黑" pitchFamily="34" charset="-122"/>
              </a:rPr>
              <a:t>-TTS</a:t>
            </a: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其特点是结构非常简单却有效，在</a:t>
            </a:r>
            <a:r>
              <a:rPr lang="en" altLang="zh-CN" sz="1600" dirty="0" err="1">
                <a:latin typeface="微软雅黑" pitchFamily="34" charset="-122"/>
                <a:ea typeface="微软雅黑" pitchFamily="34" charset="-122"/>
              </a:rPr>
              <a:t>FastDiff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的前端只加入了以下两个模块：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TW" sz="1600" b="1" dirty="0">
                <a:latin typeface="微软雅黑" pitchFamily="34" charset="-122"/>
                <a:ea typeface="微软雅黑" pitchFamily="34" charset="-122"/>
              </a:rPr>
              <a:t>Transformer Encoder</a:t>
            </a:r>
            <a:r>
              <a:rPr lang="zh-TW" altLang="en-US" sz="16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文本编码器</a:t>
            </a: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将序列通过 </a:t>
            </a:r>
            <a:r>
              <a:rPr lang="en" altLang="zh-CN" sz="1600" dirty="0">
                <a:latin typeface="微软雅黑" pitchFamily="34" charset="-122"/>
                <a:ea typeface="微软雅黑" pitchFamily="34" charset="-122"/>
              </a:rPr>
              <a:t>Transformer Encoder</a:t>
            </a:r>
            <a:r>
              <a:rPr lang="zh-CN" altLang="en" sz="16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得到表征音素的隐变量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TW" sz="1600" b="1" dirty="0">
                <a:latin typeface="微软雅黑" pitchFamily="34" charset="-122"/>
                <a:ea typeface="微软雅黑" pitchFamily="34" charset="-122"/>
              </a:rPr>
              <a:t>Variance Adaptor</a:t>
            </a:r>
            <a:r>
              <a:rPr lang="zh-TW" altLang="en-US" sz="16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语音空间变量编码</a:t>
            </a: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经过时长预测器后，模型将音素序列扩展到梅尔长度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加入风格表征，包括：语者变量（</a:t>
            </a:r>
            <a:r>
              <a:rPr lang="en-US" altLang="zh-TW" sz="1600" dirty="0">
                <a:latin typeface="微软雅黑" pitchFamily="34" charset="-122"/>
                <a:ea typeface="微软雅黑" pitchFamily="34" charset="-122"/>
              </a:rPr>
              <a:t>Speaker Embedding</a:t>
            </a:r>
            <a:r>
              <a:rPr lang="zh-TW" altLang="en-US" sz="1600" dirty="0">
                <a:latin typeface="微软雅黑" pitchFamily="34" charset="-122"/>
                <a:ea typeface="微软雅黑" pitchFamily="34" charset="-122"/>
              </a:rPr>
              <a:t>）、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情感变量（</a:t>
            </a:r>
            <a:r>
              <a:rPr lang="en-US" altLang="zh-TW" sz="1600" dirty="0">
                <a:latin typeface="微软雅黑" pitchFamily="34" charset="-122"/>
                <a:ea typeface="微软雅黑" pitchFamily="34" charset="-122"/>
              </a:rPr>
              <a:t>Emotion Embedding</a:t>
            </a:r>
            <a:r>
              <a:rPr lang="zh-TW" altLang="en-US" sz="1600" dirty="0">
                <a:latin typeface="微软雅黑" pitchFamily="34" charset="-122"/>
                <a:ea typeface="微软雅黑" pitchFamily="34" charset="-122"/>
              </a:rPr>
              <a:t>）、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语言变量（</a:t>
            </a:r>
            <a:r>
              <a:rPr lang="en-US" altLang="zh-TW" sz="1600" dirty="0">
                <a:latin typeface="微软雅黑" pitchFamily="34" charset="-122"/>
                <a:ea typeface="微软雅黑" pitchFamily="34" charset="-122"/>
              </a:rPr>
              <a:t>Linguistic Embedding</a:t>
            </a:r>
            <a:r>
              <a:rPr lang="zh-TW" altLang="en-US" sz="16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等进行风格化建模，提升生成音频的表达性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0295E0-25F7-124F-BD17-BA11EC497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0"/>
          <a:stretch/>
        </p:blipFill>
        <p:spPr bwMode="auto">
          <a:xfrm>
            <a:off x="8178083" y="982330"/>
            <a:ext cx="3313833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18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E14EE3A5-9DF5-8249-B0B5-58F39F531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87" y="253725"/>
            <a:ext cx="887066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800" b="1" kern="0" dirty="0" err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FastDiff</a:t>
            </a:r>
            <a:r>
              <a:rPr lang="en-US" altLang="zh-TW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-TTS: </a:t>
            </a:r>
            <a:r>
              <a:rPr lang="zh-CN" altLang="en-US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简单卻有效的端到端语音合成模型</a:t>
            </a:r>
          </a:p>
          <a:p>
            <a:pPr>
              <a:defRPr/>
            </a:pPr>
            <a:endParaRPr lang="zh-CN" altLang="en-US" sz="2800" b="1" kern="0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C0C806-B514-BC46-A37D-E2E4D8FFC929}"/>
              </a:ext>
            </a:extLst>
          </p:cNvPr>
          <p:cNvSpPr/>
          <p:nvPr/>
        </p:nvSpPr>
        <p:spPr>
          <a:xfrm>
            <a:off x="556845" y="889514"/>
            <a:ext cx="7170479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" altLang="zh-CN" sz="1600" b="1" dirty="0" err="1">
                <a:latin typeface="微软雅黑" pitchFamily="34" charset="-122"/>
                <a:ea typeface="微软雅黑" pitchFamily="34" charset="-122"/>
              </a:rPr>
              <a:t>FastDiff</a:t>
            </a:r>
            <a:r>
              <a:rPr lang="en" altLang="zh-CN" sz="1600" b="1" dirty="0">
                <a:latin typeface="微软雅黑" pitchFamily="34" charset="-122"/>
                <a:ea typeface="微软雅黑" pitchFamily="34" charset="-122"/>
              </a:rPr>
              <a:t>-TTS</a:t>
            </a:r>
            <a:r>
              <a:rPr lang="zh-TW" altLang="en-US" sz="16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TW" altLang="en-US" sz="1600" dirty="0">
                <a:latin typeface="微软雅黑" pitchFamily="34" charset="-122"/>
                <a:ea typeface="微软雅黑" pitchFamily="34" charset="-122"/>
              </a:rPr>
              <a:t>对比其他端到端语音合成模型的效果：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CD6BA41-AF8B-0E4F-84DB-8DBB1C0E8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348" y="2267823"/>
            <a:ext cx="2971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695016B-1F8C-EE4A-99EC-428AC76FA689}"/>
              </a:ext>
            </a:extLst>
          </p:cNvPr>
          <p:cNvSpPr txBox="1"/>
          <p:nvPr/>
        </p:nvSpPr>
        <p:spPr>
          <a:xfrm>
            <a:off x="5164429" y="2448182"/>
            <a:ext cx="1544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Ground Truth: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GT" descr="GT">
            <a:hlinkClick r:id="" action="ppaction://media"/>
            <a:extLst>
              <a:ext uri="{FF2B5EF4-FFF2-40B4-BE49-F238E27FC236}">
                <a16:creationId xmlns:a16="http://schemas.microsoft.com/office/drawing/2014/main" id="{D9161019-5169-0042-931C-5938BA5F20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733091" y="2222361"/>
            <a:ext cx="812800" cy="812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B00C5E-7CB4-D842-950C-A7E92B8159EA}"/>
              </a:ext>
            </a:extLst>
          </p:cNvPr>
          <p:cNvSpPr txBox="1"/>
          <p:nvPr/>
        </p:nvSpPr>
        <p:spPr>
          <a:xfrm>
            <a:off x="5164429" y="3295015"/>
            <a:ext cx="1609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FastSpeech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2s: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astSpeech2s" descr="FastSpeech2s">
            <a:hlinkClick r:id="" action="ppaction://media"/>
            <a:extLst>
              <a:ext uri="{FF2B5EF4-FFF2-40B4-BE49-F238E27FC236}">
                <a16:creationId xmlns:a16="http://schemas.microsoft.com/office/drawing/2014/main" id="{C388B79B-FD8B-4340-9F93-FCAE26258F4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738990" y="3057892"/>
            <a:ext cx="812800" cy="812800"/>
          </a:xfrm>
          <a:prstGeom prst="rect">
            <a:avLst/>
          </a:prstGeom>
        </p:spPr>
      </p:pic>
      <p:pic>
        <p:nvPicPr>
          <p:cNvPr id="6" name="WaveGrad" descr="WaveGrad">
            <a:hlinkClick r:id="" action="ppaction://media"/>
            <a:extLst>
              <a:ext uri="{FF2B5EF4-FFF2-40B4-BE49-F238E27FC236}">
                <a16:creationId xmlns:a16="http://schemas.microsoft.com/office/drawing/2014/main" id="{6CB9F505-3EDE-9C46-A6C6-ABC580E4A3D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733091" y="3893423"/>
            <a:ext cx="812800" cy="8128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BC909A9-DCD6-4C40-B913-EB6DC87209D4}"/>
              </a:ext>
            </a:extLst>
          </p:cNvPr>
          <p:cNvSpPr txBox="1"/>
          <p:nvPr/>
        </p:nvSpPr>
        <p:spPr>
          <a:xfrm>
            <a:off x="5164428" y="4061261"/>
            <a:ext cx="1428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WaveGrad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2: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CA044C-FA38-9047-BDA0-434372BD9D08}"/>
              </a:ext>
            </a:extLst>
          </p:cNvPr>
          <p:cNvSpPr txBox="1"/>
          <p:nvPr/>
        </p:nvSpPr>
        <p:spPr>
          <a:xfrm>
            <a:off x="5151549" y="1674344"/>
            <a:ext cx="4301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Text:  The commission has the impression.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05EB8D-86AA-B046-A07F-BBCFD364DFBE}"/>
              </a:ext>
            </a:extLst>
          </p:cNvPr>
          <p:cNvSpPr txBox="1"/>
          <p:nvPr/>
        </p:nvSpPr>
        <p:spPr>
          <a:xfrm>
            <a:off x="5164428" y="4908094"/>
            <a:ext cx="1500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FastDiff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-TTS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FastDiff_TTS" descr="FastDiff_TTS">
            <a:hlinkClick r:id="" action="ppaction://media"/>
            <a:extLst>
              <a:ext uri="{FF2B5EF4-FFF2-40B4-BE49-F238E27FC236}">
                <a16:creationId xmlns:a16="http://schemas.microsoft.com/office/drawing/2014/main" id="{48A08B94-0C62-DB46-8891-5381845E09C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733091" y="4670971"/>
            <a:ext cx="812800" cy="8128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870C627-102F-AE42-9572-19C7B19E12A9}"/>
              </a:ext>
            </a:extLst>
          </p:cNvPr>
          <p:cNvSpPr txBox="1"/>
          <p:nvPr/>
        </p:nvSpPr>
        <p:spPr>
          <a:xfrm>
            <a:off x="4977745" y="5968486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TW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（建议戴上耳机聆听）</a:t>
            </a:r>
            <a:endParaRPr kumimoji="1"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707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8" grpId="0"/>
      <p:bldP spid="11" grpId="0"/>
      <p:bldP spid="7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CCE014B5-CBF1-874E-83E2-9D80A88DE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87" y="253725"/>
            <a:ext cx="88706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Take-Home Materials</a:t>
            </a:r>
            <a:endParaRPr lang="zh-CN" altLang="en-US" sz="2800" b="1" kern="0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7BA8323-1674-BD40-8189-B1E672437BB4}"/>
                  </a:ext>
                </a:extLst>
              </p:cNvPr>
              <p:cNvSpPr/>
              <p:nvPr/>
            </p:nvSpPr>
            <p:spPr>
              <a:xfrm>
                <a:off x="556845" y="889514"/>
                <a:ext cx="11078309" cy="41313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r>
                  <a:rPr lang="en-US" altLang="zh-TW" sz="1600" b="1" dirty="0">
                    <a:latin typeface="微软雅黑" pitchFamily="34" charset="-122"/>
                    <a:ea typeface="微软雅黑" pitchFamily="34" charset="-122"/>
                  </a:rPr>
                  <a:t>BDDM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代码已在 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GitHub 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上开源：</a:t>
                </a:r>
                <a:r>
                  <a:rPr lang="en" altLang="zh-TW" sz="1600" dirty="0">
                    <a:latin typeface="微软雅黑" pitchFamily="34" charset="-122"/>
                    <a:ea typeface="微软雅黑" pitchFamily="34" charset="-122"/>
                    <a:hlinkClick r:id="rId3"/>
                  </a:rPr>
                  <a:t>https://github.com/tencent-ailab/bddm</a:t>
                </a:r>
                <a:endParaRPr lang="en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基线模型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TW" sz="1600" dirty="0" err="1">
                    <a:latin typeface="微软雅黑" pitchFamily="34" charset="-122"/>
                    <a:ea typeface="微软雅黑" pitchFamily="34" charset="-122"/>
                  </a:rPr>
                  <a:t>DiffWave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𝜃</m:t>
                    </m:r>
                  </m:oMath>
                </a14:m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) 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的训练代码和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 checkpoint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BDDM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的声码器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 Training (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𝜃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, </m:t>
                    </m:r>
                    <m:r>
                      <a:rPr lang="en-US" altLang="zh-TW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𝜙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, Noise Scheduling, Evaluation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＆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 Generation 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代码</a:t>
                </a: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altLang="zh-TW" sz="1600" dirty="0" err="1">
                    <a:latin typeface="微软雅黑" pitchFamily="34" charset="-122"/>
                    <a:ea typeface="微软雅黑" pitchFamily="34" charset="-122"/>
                  </a:rPr>
                  <a:t>LJSpeech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和 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VCTK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上的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 checkpoints 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及实验中不同步数的搜索结果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𝛽</m:t>
                        </m:r>
                      </m:e>
                    </m:acc>
                    <m:r>
                      <a:rPr lang="en-US" altLang="zh-TW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r>
                  <a:rPr lang="en-US" altLang="zh-TW" sz="1600" b="1" dirty="0" err="1">
                    <a:latin typeface="微软雅黑" pitchFamily="34" charset="-122"/>
                    <a:ea typeface="微软雅黑" pitchFamily="34" charset="-122"/>
                  </a:rPr>
                  <a:t>FastDiff</a:t>
                </a:r>
                <a:endParaRPr lang="en-US" altLang="zh-TW" sz="16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代码已在 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GitHub 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上开源：</a:t>
                </a:r>
                <a:r>
                  <a:rPr lang="en" altLang="zh-TW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" altLang="zh-TW" sz="1600" dirty="0">
                    <a:latin typeface="微软雅黑" pitchFamily="34" charset="-122"/>
                    <a:ea typeface="微软雅黑" pitchFamily="34" charset="-122"/>
                    <a:hlinkClick r:id="rId4"/>
                  </a:rPr>
                  <a:t>https://github.com/Rongjiehuang/FastDiff</a:t>
                </a:r>
                <a:endParaRPr lang="en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基线模型 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DiffWave (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𝜃</m:t>
                    </m:r>
                  </m:oMath>
                </a14:m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) 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的训练代码和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 checkpoint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altLang="zh-TW" sz="1600" dirty="0" err="1">
                    <a:latin typeface="微软雅黑" pitchFamily="34" charset="-122"/>
                    <a:ea typeface="微软雅黑" pitchFamily="34" charset="-122"/>
                  </a:rPr>
                  <a:t>FastDiff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和 </a:t>
                </a:r>
                <a:r>
                  <a:rPr lang="en-US" altLang="zh-TW" sz="1600" dirty="0" err="1">
                    <a:latin typeface="微软雅黑" pitchFamily="34" charset="-122"/>
                    <a:ea typeface="微软雅黑" pitchFamily="34" charset="-122"/>
                  </a:rPr>
                  <a:t>FastDiff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-TTS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的 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Training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＆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 Generation 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代码</a:t>
                </a: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ü"/>
                </a:pPr>
                <a:r>
                  <a:rPr lang="en-US" altLang="zh-TW" sz="1600" dirty="0" err="1">
                    <a:latin typeface="微软雅黑" pitchFamily="34" charset="-122"/>
                    <a:ea typeface="微软雅黑" pitchFamily="34" charset="-122"/>
                  </a:rPr>
                  <a:t>LJSpeech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、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VCTK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和 </a:t>
                </a:r>
                <a:r>
                  <a:rPr lang="en-US" altLang="zh-TW" sz="1600" dirty="0" err="1">
                    <a:latin typeface="微软雅黑" pitchFamily="34" charset="-122"/>
                    <a:ea typeface="微软雅黑" pitchFamily="34" charset="-122"/>
                  </a:rPr>
                  <a:t>LibriTTS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上的模型配置参数</a:t>
                </a: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7BA8323-1674-BD40-8189-B1E672437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45" y="889514"/>
                <a:ext cx="11078309" cy="4131387"/>
              </a:xfrm>
              <a:prstGeom prst="rect">
                <a:avLst/>
              </a:prstGeom>
              <a:blipFill>
                <a:blip r:embed="rId5"/>
                <a:stretch>
                  <a:fillRect l="-229" b="-9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63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/>
          </p:cNvSpPr>
          <p:nvPr/>
        </p:nvSpPr>
        <p:spPr bwMode="auto">
          <a:xfrm>
            <a:off x="5095894" y="1312821"/>
            <a:ext cx="7096105" cy="1599645"/>
          </a:xfrm>
          <a:custGeom>
            <a:avLst/>
            <a:gdLst>
              <a:gd name="T0" fmla="*/ 11567 w 11567"/>
              <a:gd name="T1" fmla="*/ 2441 h 2441"/>
              <a:gd name="T2" fmla="*/ 0 w 11567"/>
              <a:gd name="T3" fmla="*/ 2441 h 2441"/>
              <a:gd name="T4" fmla="*/ 1542 w 11567"/>
              <a:gd name="T5" fmla="*/ 0 h 2441"/>
              <a:gd name="T6" fmla="*/ 11567 w 11567"/>
              <a:gd name="T7" fmla="*/ 0 h 2441"/>
              <a:gd name="T8" fmla="*/ 11567 w 11567"/>
              <a:gd name="T9" fmla="*/ 2441 h 2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endParaRPr lang="zh-CN" altLang="en-US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-10135" y="3624274"/>
            <a:ext cx="4595013" cy="1284684"/>
          </a:xfrm>
          <a:custGeom>
            <a:avLst/>
            <a:gdLst>
              <a:gd name="T0" fmla="*/ 0 w 7413"/>
              <a:gd name="T1" fmla="*/ 0 h 2222"/>
              <a:gd name="T2" fmla="*/ 7413 w 7413"/>
              <a:gd name="T3" fmla="*/ 0 h 2222"/>
              <a:gd name="T4" fmla="*/ 6010 w 7413"/>
              <a:gd name="T5" fmla="*/ 2222 h 2222"/>
              <a:gd name="T6" fmla="*/ 0 w 7413"/>
              <a:gd name="T7" fmla="*/ 2222 h 2222"/>
              <a:gd name="T8" fmla="*/ 0 w 7413"/>
              <a:gd name="T9" fmla="*/ 0 h 2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13" h="2222">
                <a:moveTo>
                  <a:pt x="0" y="0"/>
                </a:moveTo>
                <a:lnTo>
                  <a:pt x="7413" y="0"/>
                </a:lnTo>
                <a:lnTo>
                  <a:pt x="6010" y="2222"/>
                </a:lnTo>
                <a:lnTo>
                  <a:pt x="0" y="2222"/>
                </a:lnTo>
                <a:lnTo>
                  <a:pt x="0" y="0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endParaRPr lang="zh-CN" altLang="en-US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0" y="1910380"/>
            <a:ext cx="11284637" cy="2235994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68562" tIns="34281" rIns="68562" bIns="34281"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9668" y="2566712"/>
            <a:ext cx="10201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892706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F13CA2-E9AC-2F44-AA82-917F2BD90489}"/>
              </a:ext>
            </a:extLst>
          </p:cNvPr>
          <p:cNvSpPr/>
          <p:nvPr/>
        </p:nvSpPr>
        <p:spPr>
          <a:xfrm>
            <a:off x="556845" y="889514"/>
            <a:ext cx="11078309" cy="5444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本研究旨在</a:t>
            </a:r>
            <a:r>
              <a:rPr lang="zh-TW" altLang="en-US" dirty="0">
                <a:latin typeface="微软雅黑" pitchFamily="34" charset="-122"/>
                <a:ea typeface="微软雅黑" pitchFamily="34" charset="-122"/>
              </a:rPr>
              <a:t> 利用顶尖的生成模型生成</a:t>
            </a:r>
            <a:r>
              <a:rPr lang="zh-TW" altLang="en-US" b="1" dirty="0">
                <a:latin typeface="微软雅黑" pitchFamily="34" charset="-122"/>
                <a:ea typeface="微软雅黑" pitchFamily="34" charset="-122"/>
              </a:rPr>
              <a:t> 高保真 </a:t>
            </a:r>
            <a:r>
              <a:rPr lang="zh-TW" altLang="en-US" dirty="0">
                <a:latin typeface="微软雅黑" pitchFamily="34" charset="-122"/>
                <a:ea typeface="微软雅黑" pitchFamily="34" charset="-122"/>
              </a:rPr>
              <a:t>且</a:t>
            </a:r>
            <a:r>
              <a:rPr lang="zh-TW" altLang="en-US" b="1" dirty="0">
                <a:latin typeface="微软雅黑" pitchFamily="34" charset="-122"/>
                <a:ea typeface="微软雅黑" pitchFamily="34" charset="-122"/>
              </a:rPr>
              <a:t> 具丰富表现力 </a:t>
            </a:r>
            <a:r>
              <a:rPr lang="zh-TW" altLang="en-US" dirty="0">
                <a:latin typeface="微软雅黑" pitchFamily="34" charset="-122"/>
                <a:ea typeface="微软雅黑" pitchFamily="34" charset="-122"/>
              </a:rPr>
              <a:t>的语音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，从而提升用户体验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语音生成技术已广泛应用于</a:t>
            </a:r>
            <a:r>
              <a:rPr lang="zh-TW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TW" altLang="en-US" b="1" dirty="0">
                <a:latin typeface="微软雅黑" pitchFamily="34" charset="-122"/>
                <a:ea typeface="微软雅黑" pitchFamily="34" charset="-122"/>
              </a:rPr>
              <a:t>虚拟人、王者解说、音频素材生成、智能交互 </a:t>
            </a:r>
            <a:r>
              <a:rPr lang="zh-TW" altLang="en-US" dirty="0">
                <a:latin typeface="微软雅黑" pitchFamily="34" charset="-122"/>
                <a:ea typeface="微软雅黑" pitchFamily="34" charset="-122"/>
              </a:rPr>
              <a:t>等业务场景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TW" b="1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TW" dirty="0">
                <a:latin typeface="微软雅黑" pitchFamily="34" charset="-122"/>
                <a:ea typeface="微软雅黑" pitchFamily="34" charset="-122"/>
              </a:rPr>
              <a:t>Denoising Diffusion Probabilistic Model</a:t>
            </a:r>
            <a:r>
              <a:rPr lang="zh-TW" altLang="en-US" dirty="0">
                <a:latin typeface="微软雅黑" pitchFamily="34" charset="-122"/>
                <a:ea typeface="微软雅黑" pitchFamily="34" charset="-122"/>
              </a:rPr>
              <a:t> （</a:t>
            </a:r>
            <a:r>
              <a:rPr lang="en-US" altLang="zh-TW" dirty="0">
                <a:latin typeface="微软雅黑" pitchFamily="34" charset="-122"/>
                <a:ea typeface="微软雅黑" pitchFamily="34" charset="-122"/>
              </a:rPr>
              <a:t>DDPM</a:t>
            </a:r>
            <a:r>
              <a:rPr lang="zh-TW" altLang="en-US" dirty="0">
                <a:latin typeface="微软雅黑" pitchFamily="34" charset="-122"/>
                <a:ea typeface="微软雅黑" pitchFamily="34" charset="-122"/>
              </a:rPr>
              <a:t>）是最近两年在各个</a:t>
            </a:r>
            <a:r>
              <a:rPr lang="en-US" altLang="zh-TW" dirty="0">
                <a:latin typeface="微软雅黑" pitchFamily="34" charset="-122"/>
                <a:ea typeface="微软雅黑" pitchFamily="34" charset="-122"/>
              </a:rPr>
              <a:t>AI</a:t>
            </a:r>
            <a:r>
              <a:rPr lang="zh-TW" altLang="en-US" dirty="0">
                <a:latin typeface="微软雅黑" pitchFamily="34" charset="-122"/>
                <a:ea typeface="微软雅黑" pitchFamily="34" charset="-122"/>
              </a:rPr>
              <a:t>顶会上的</a:t>
            </a:r>
            <a:r>
              <a:rPr lang="en-US" altLang="zh-TW" dirty="0">
                <a:latin typeface="微软雅黑" pitchFamily="34" charset="-122"/>
                <a:ea typeface="微软雅黑" pitchFamily="34" charset="-122"/>
              </a:rPr>
              <a:t>Hot Topic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dirty="0">
                <a:latin typeface="微软雅黑" pitchFamily="34" charset="-122"/>
                <a:ea typeface="微软雅黑" pitchFamily="34" charset="-122"/>
              </a:rPr>
              <a:t>优势：在众多的生成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任务中拿到了</a:t>
            </a:r>
            <a:r>
              <a:rPr lang="zh-TW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TW" b="1" dirty="0">
                <a:latin typeface="微软雅黑" pitchFamily="34" charset="-122"/>
                <a:ea typeface="微软雅黑" pitchFamily="34" charset="-122"/>
              </a:rPr>
              <a:t>SOTA</a:t>
            </a:r>
            <a:r>
              <a:rPr lang="zh-TW" altLang="en-US" b="1" dirty="0">
                <a:latin typeface="微软雅黑" pitchFamily="34" charset="-122"/>
                <a:ea typeface="微软雅黑" pitchFamily="34" charset="-122"/>
              </a:rPr>
              <a:t>的生成质量和丰富的多样性</a:t>
            </a:r>
            <a:r>
              <a:rPr lang="zh-TW" altLang="en-US" dirty="0">
                <a:latin typeface="微软雅黑" pitchFamily="34" charset="-122"/>
                <a:ea typeface="微软雅黑" pitchFamily="34" charset="-122"/>
              </a:rPr>
              <a:t>，而且训练方式简单</a:t>
            </a:r>
            <a:r>
              <a:rPr lang="en-US" altLang="zh-TW" dirty="0">
                <a:latin typeface="微软雅黑" pitchFamily="34" charset="-122"/>
                <a:ea typeface="微软雅黑" pitchFamily="34" charset="-122"/>
              </a:rPr>
              <a:t> (</a:t>
            </a:r>
            <a:r>
              <a:rPr lang="zh-TW" altLang="en-US" dirty="0">
                <a:latin typeface="微软雅黑" pitchFamily="34" charset="-122"/>
                <a:ea typeface="微软雅黑" pitchFamily="34" charset="-122"/>
              </a:rPr>
              <a:t>相对</a:t>
            </a:r>
            <a:r>
              <a:rPr lang="en-US" altLang="zh-TW" dirty="0">
                <a:latin typeface="微软雅黑" pitchFamily="34" charset="-122"/>
                <a:ea typeface="微软雅黑" pitchFamily="34" charset="-122"/>
              </a:rPr>
              <a:t>GAN)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dirty="0">
                <a:latin typeface="微软雅黑" pitchFamily="34" charset="-122"/>
                <a:ea typeface="微软雅黑" pitchFamily="34" charset="-122"/>
              </a:rPr>
              <a:t>缺点：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生成速度要远比现有的</a:t>
            </a:r>
            <a:r>
              <a:rPr lang="zh-TW" altLang="en-US" dirty="0">
                <a:latin typeface="微软雅黑" pitchFamily="34" charset="-122"/>
                <a:ea typeface="微软雅黑" pitchFamily="34" charset="-122"/>
              </a:rPr>
              <a:t>顶尖生成模型</a:t>
            </a:r>
            <a:r>
              <a:rPr lang="en-US" altLang="zh-TW" dirty="0">
                <a:latin typeface="微软雅黑" pitchFamily="34" charset="-122"/>
                <a:ea typeface="微软雅黑" pitchFamily="34" charset="-122"/>
              </a:rPr>
              <a:t> (</a:t>
            </a:r>
            <a:r>
              <a:rPr lang="zh-TW" altLang="en-US" dirty="0">
                <a:latin typeface="微软雅黑" pitchFamily="34" charset="-122"/>
                <a:ea typeface="微软雅黑" pitchFamily="34" charset="-122"/>
              </a:rPr>
              <a:t>主要为</a:t>
            </a:r>
            <a:r>
              <a:rPr lang="en-US" altLang="zh-TW" dirty="0">
                <a:latin typeface="微软雅黑" pitchFamily="34" charset="-122"/>
                <a:ea typeface="微软雅黑" pitchFamily="34" charset="-122"/>
              </a:rPr>
              <a:t>GAN) </a:t>
            </a:r>
            <a:r>
              <a:rPr lang="zh-TW" altLang="en-US" b="1" dirty="0">
                <a:latin typeface="微软雅黑" pitchFamily="34" charset="-122"/>
                <a:ea typeface="微软雅黑" pitchFamily="34" charset="-122"/>
              </a:rPr>
              <a:t>慢几十上百倍</a:t>
            </a:r>
            <a:endParaRPr lang="en-US" altLang="zh-TW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我的研究方向主要是从</a:t>
            </a:r>
            <a:r>
              <a:rPr lang="zh-TW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理论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算法</a:t>
            </a:r>
            <a:r>
              <a:rPr lang="zh-TW" altLang="en-US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TW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网络结构</a:t>
            </a:r>
            <a:r>
              <a:rPr lang="zh-TW" altLang="en-US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层面探索如何</a:t>
            </a:r>
            <a:r>
              <a:rPr lang="zh-TW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解决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DDPM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的生成速度瓶颈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，同时</a:t>
            </a:r>
            <a:r>
              <a:rPr lang="zh-TW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TW" altLang="en-US" b="1" dirty="0">
                <a:latin typeface="微软雅黑" pitchFamily="34" charset="-122"/>
                <a:ea typeface="微软雅黑" pitchFamily="34" charset="-122"/>
              </a:rPr>
              <a:t>达到相当甚至更高的生成质量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TW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E14EE3A5-9DF5-8249-B0B5-58F39F531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87" y="253725"/>
            <a:ext cx="88706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利用全新扩散概率模型合成高质量语音</a:t>
            </a:r>
          </a:p>
        </p:txBody>
      </p:sp>
    </p:spTree>
    <p:extLst>
      <p:ext uri="{BB962C8B-B14F-4D97-AF65-F5344CB8AC3E}">
        <p14:creationId xmlns:p14="http://schemas.microsoft.com/office/powerpoint/2010/main" val="121177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2F13CA2-E9AC-2F44-AA82-917F2BD90489}"/>
                  </a:ext>
                </a:extLst>
              </p:cNvPr>
              <p:cNvSpPr/>
              <p:nvPr/>
            </p:nvSpPr>
            <p:spPr>
              <a:xfrm>
                <a:off x="556845" y="889514"/>
                <a:ext cx="11078309" cy="6876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DDPM 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模型简述：</a:t>
                </a: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生成的速度问题来自于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reverse process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个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denoising steps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：</a:t>
                </a: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zh-CN" altLang="en-US" dirty="0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TW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CN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2F13CA2-E9AC-2F44-AA82-917F2BD904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45" y="889514"/>
                <a:ext cx="11078309" cy="6876050"/>
              </a:xfrm>
              <a:prstGeom prst="rect">
                <a:avLst/>
              </a:prstGeom>
              <a:blipFill>
                <a:blip r:embed="rId3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13">
            <a:extLst>
              <a:ext uri="{FF2B5EF4-FFF2-40B4-BE49-F238E27FC236}">
                <a16:creationId xmlns:a16="http://schemas.microsoft.com/office/drawing/2014/main" id="{E14EE3A5-9DF5-8249-B0B5-58F39F531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87" y="253725"/>
            <a:ext cx="88706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利用全新扩散概率模型合成高质量语音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DDABED-9995-F946-A35C-37A1907F3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412" y="1663454"/>
            <a:ext cx="8568944" cy="14953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E8D4657-D650-B144-805E-6D8FCBFA2C54}"/>
              </a:ext>
            </a:extLst>
          </p:cNvPr>
          <p:cNvSpPr txBox="1"/>
          <p:nvPr/>
        </p:nvSpPr>
        <p:spPr>
          <a:xfrm>
            <a:off x="4735765" y="1465774"/>
            <a:ext cx="1745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Reverse Process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E206BA-1D07-334A-92CC-54DA93AEF4EB}"/>
              </a:ext>
            </a:extLst>
          </p:cNvPr>
          <p:cNvSpPr txBox="1"/>
          <p:nvPr/>
        </p:nvSpPr>
        <p:spPr>
          <a:xfrm>
            <a:off x="4711304" y="3017903"/>
            <a:ext cx="1794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Forward Process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F4A942C-0233-7A42-B261-2DFBD14E7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172" y="889514"/>
            <a:ext cx="6121400" cy="622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FEB22E-6D4F-7947-9047-81AAADDDD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822" y="3356457"/>
            <a:ext cx="5372100" cy="584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E60C8F-0955-CA48-9685-EDB0BC557A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44" y="1551668"/>
            <a:ext cx="1498600" cy="2286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7442031-78A1-9742-AFCE-A2B767BF27D2}"/>
              </a:ext>
            </a:extLst>
          </p:cNvPr>
          <p:cNvGrpSpPr/>
          <p:nvPr/>
        </p:nvGrpSpPr>
        <p:grpSpPr>
          <a:xfrm>
            <a:off x="301732" y="3851970"/>
            <a:ext cx="11669278" cy="651608"/>
            <a:chOff x="301732" y="3851970"/>
            <a:chExt cx="11669278" cy="65160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F147520-6B2D-C341-9766-8B6C4EA7685A}"/>
                    </a:ext>
                  </a:extLst>
                </p:cNvPr>
                <p:cNvSpPr txBox="1"/>
                <p:nvPr/>
              </p:nvSpPr>
              <p:spPr>
                <a:xfrm>
                  <a:off x="301732" y="3942920"/>
                  <a:ext cx="413735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Training objective for </a:t>
                  </a:r>
                  <a14:m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𝜃</m:t>
                      </m:r>
                    </m:oMath>
                  </a14:m>
                  <a:r>
                    <a:rPr kumimoji="1" lang="en-US" altLang="zh-CN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(Score Network):</a:t>
                  </a:r>
                  <a:endParaRPr kumimoji="1"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AF147520-6B2D-C341-9766-8B6C4EA768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732" y="3942920"/>
                  <a:ext cx="4137351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612" t="-3704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图片 12" descr="文本, 信件&#10;&#10;描述已自动生成">
              <a:extLst>
                <a:ext uri="{FF2B5EF4-FFF2-40B4-BE49-F238E27FC236}">
                  <a16:creationId xmlns:a16="http://schemas.microsoft.com/office/drawing/2014/main" id="{20189AC5-819C-474D-8DB1-678D05CED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472" y="3851970"/>
              <a:ext cx="1422400" cy="5334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4508AB2-BE65-5B42-AEF5-5874C9772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60710" y="3881278"/>
              <a:ext cx="6210300" cy="622300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F120DAE-0E36-8542-BFB6-DB3428DF1C09}"/>
              </a:ext>
            </a:extLst>
          </p:cNvPr>
          <p:cNvGrpSpPr/>
          <p:nvPr/>
        </p:nvGrpSpPr>
        <p:grpSpPr>
          <a:xfrm>
            <a:off x="2739596" y="4515400"/>
            <a:ext cx="7319698" cy="470428"/>
            <a:chOff x="2739596" y="4515400"/>
            <a:chExt cx="7319698" cy="47042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EC5A241-6FC1-F84E-A44E-379B778945D0}"/>
                </a:ext>
              </a:extLst>
            </p:cNvPr>
            <p:cNvSpPr txBox="1"/>
            <p:nvPr/>
          </p:nvSpPr>
          <p:spPr>
            <a:xfrm>
              <a:off x="2739596" y="4535528"/>
              <a:ext cx="16482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Simplified loss:</a:t>
              </a:r>
              <a:endPara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7FF5D2A-4366-D04E-A1A1-450AF1CEE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29166" y="4515400"/>
              <a:ext cx="4013200" cy="4318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855D897-FCA6-E348-86E6-4153696E1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5102" y="4635427"/>
              <a:ext cx="850900" cy="292100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426AF73-5F99-4E43-928A-6AEBEB7CD5B8}"/>
                </a:ext>
              </a:extLst>
            </p:cNvPr>
            <p:cNvSpPr txBox="1"/>
            <p:nvPr/>
          </p:nvSpPr>
          <p:spPr>
            <a:xfrm>
              <a:off x="8270742" y="4647274"/>
              <a:ext cx="2343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endPara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038304B9-10A5-E043-966B-850BB87C8853}"/>
                    </a:ext>
                  </a:extLst>
                </p:cNvPr>
                <p:cNvSpPr txBox="1"/>
                <p:nvPr/>
              </p:nvSpPr>
              <p:spPr>
                <a:xfrm>
                  <a:off x="9208394" y="4632840"/>
                  <a:ext cx="85090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1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(1−</m:t>
                        </m:r>
                        <m:sSub>
                          <m:sSubPr>
                            <m:ctrlPr>
                              <a:rPr kumimoji="1" lang="en-US" altLang="zh-CN" sz="11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1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sz="11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sub>
                        </m:sSub>
                        <m:r>
                          <a:rPr kumimoji="1" lang="en-US" altLang="zh-CN" sz="11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oMath>
                    </m:oMathPara>
                  </a14:m>
                  <a:endParaRPr kumimoji="1" lang="zh-CN" altLang="en-US" sz="11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038304B9-10A5-E043-966B-850BB87C88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8394" y="4632840"/>
                  <a:ext cx="850900" cy="261610"/>
                </a:xfrm>
                <a:prstGeom prst="rect">
                  <a:avLst/>
                </a:prstGeom>
                <a:blipFill>
                  <a:blip r:embed="rId13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E2914862-13C0-A04A-A16A-D9F78CAD5D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0302" y="5390636"/>
            <a:ext cx="31496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7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2F13CA2-E9AC-2F44-AA82-917F2BD90489}"/>
                  </a:ext>
                </a:extLst>
              </p:cNvPr>
              <p:cNvSpPr/>
              <p:nvPr/>
            </p:nvSpPr>
            <p:spPr>
              <a:xfrm>
                <a:off x="556845" y="889514"/>
                <a:ext cx="11078309" cy="45734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为了解决这个问题，我们设计了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Bilateral Denoising Diffusion Process (BDDM):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分别定义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DP for training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TW" sz="1600" b="1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TW" sz="1600" b="1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）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和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DP for sampling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（</a:t>
                </a:r>
                <a:r>
                  <a:rPr lang="en-US" altLang="zh-TW" sz="1600" dirty="0"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TW" sz="1600" b="1" i="1" smtClean="0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TW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TW" sz="1600" b="1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𝑁</m:t>
                        </m:r>
                      </m:sub>
                    </m:sSub>
                    <m:r>
                      <a:rPr lang="en-US" altLang="zh-TW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 </m:t>
                    </m:r>
                  </m:oMath>
                </a14:m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）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 with </a:t>
                </a:r>
                <a:r>
                  <a:rPr lang="en-US" altLang="zh-TW" sz="1600" dirty="0"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𝑁</m:t>
                    </m:r>
                    <m:r>
                      <a:rPr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它们中间变量的扩散方差分别为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𝛽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和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60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𝛽</m:t>
                        </m:r>
                      </m:e>
                    </m:acc>
                    <m:r>
                      <a:rPr lang="en-US" altLang="zh-TW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（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 Noise Schedules 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）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, 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但</a:t>
                </a:r>
                <a14:m>
                  <m:oMath xmlns:m="http://schemas.openxmlformats.org/officeDocument/2006/math">
                    <m:r>
                      <a:rPr lang="zh-TW" altLang="en-US" sz="1600" b="0" i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𝛽</m:t>
                        </m:r>
                      </m:e>
                    </m:acc>
                    <m:r>
                      <a:rPr lang="zh-TW" altLang="en-US" sz="16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未知</a:t>
                </a:r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在这个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formulation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下，想达到的目的就是通过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找到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𝛽</m:t>
                        </m:r>
                      </m:e>
                    </m:acc>
                  </m:oMath>
                </a14:m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就可以进行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𝑁</m:t>
                    </m:r>
                  </m:oMath>
                </a14:m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步的快速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sampling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但直接对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𝛽</m:t>
                        </m:r>
                      </m:e>
                    </m:acc>
                  </m:oMath>
                </a14:m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进行学习的话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variance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很大，其实可以证明出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的上限是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跟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前一个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denoising step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的参数有关</a:t>
                </a: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l"/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为了学习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𝜙</m:t>
                    </m:r>
                    <m:r>
                      <a:rPr kumimoji="1"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，前提是需要完成以下的理论证明</a:t>
                </a:r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因为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𝛽</m:t>
                        </m:r>
                      </m:e>
                    </m:acc>
                    <m:r>
                      <a:rPr lang="zh-TW" altLang="en-US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未知，所以要证明可以用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DDPM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定义的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600" b="0" i="0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q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𝛽</m:t>
                        </m:r>
                      </m:sub>
                    </m:sSub>
                    <m:r>
                      <a:rPr lang="en-US" altLang="zh-TW" sz="1600" b="0" i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TW" sz="1600" b="1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1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: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𝑇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|</m:t>
                    </m:r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TW" sz="1600" b="1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来学习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𝜃</m:t>
                    </m:r>
                  </m:oMath>
                </a14:m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用于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sub>
                    </m:sSub>
                    <m:r>
                      <a:rPr lang="en-US" altLang="zh-TW" sz="1600">
                        <a:latin typeface="Cambria Math" panose="02040503050406030204" pitchFamily="18" charset="0"/>
                        <a:ea typeface="微软雅黑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TW" sz="1600" b="1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𝑛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−1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|</m:t>
                    </m:r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TW" sz="1600" b="1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𝑛</m:t>
                        </m:r>
                      </m:sub>
                    </m:sSub>
                    <m:r>
                      <a:rPr lang="en-US" altLang="zh-TW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endParaRPr lang="en-US" altLang="zh-CN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zh-TW" altLang="en-US" sz="1600" b="0" i="0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 </m:t>
                    </m:r>
                    <m:sSup>
                      <m:sSupPr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e>
                      <m:sup>
                        <m: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∗</m:t>
                        </m:r>
                      </m:sup>
                    </m:sSup>
                    <m:r>
                      <a:rPr lang="zh-TW" altLang="en-US" sz="16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是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DDPM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的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simplified loss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的最优解，证明如何找到对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e>
                      <m:sup>
                        <m: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最优的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𝜙</m:t>
                    </m:r>
                  </m:oMath>
                </a14:m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2F13CA2-E9AC-2F44-AA82-917F2BD904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45" y="889514"/>
                <a:ext cx="11078309" cy="4573496"/>
              </a:xfrm>
              <a:prstGeom prst="rect">
                <a:avLst/>
              </a:prstGeom>
              <a:blipFill>
                <a:blip r:embed="rId3"/>
                <a:stretch>
                  <a:fillRect l="-229" b="-1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13">
            <a:extLst>
              <a:ext uri="{FF2B5EF4-FFF2-40B4-BE49-F238E27FC236}">
                <a16:creationId xmlns:a16="http://schemas.microsoft.com/office/drawing/2014/main" id="{E14EE3A5-9DF5-8249-B0B5-58F39F531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87" y="253725"/>
            <a:ext cx="88706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BDDM: </a:t>
            </a:r>
            <a:r>
              <a:rPr lang="zh-TW" altLang="en-US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优化扩散概率模型的合成速度和质量</a:t>
            </a:r>
            <a:endParaRPr lang="zh-CN" altLang="en-US" sz="2800" b="1" kern="0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图示, 示意图&#10;&#10;描述已自动生成">
            <a:extLst>
              <a:ext uri="{FF2B5EF4-FFF2-40B4-BE49-F238E27FC236}">
                <a16:creationId xmlns:a16="http://schemas.microsoft.com/office/drawing/2014/main" id="{2C8FD82C-6E83-634E-A57F-453D991B7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20" y="2910683"/>
            <a:ext cx="6883400" cy="1168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279683-29AE-9B4A-A067-A56E30297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041" y="3392398"/>
            <a:ext cx="3797300" cy="469900"/>
          </a:xfrm>
          <a:prstGeom prst="rect">
            <a:avLst/>
          </a:prstGeom>
        </p:spPr>
      </p:pic>
      <p:sp>
        <p:nvSpPr>
          <p:cNvPr id="11" name="右箭头 10">
            <a:extLst>
              <a:ext uri="{FF2B5EF4-FFF2-40B4-BE49-F238E27FC236}">
                <a16:creationId xmlns:a16="http://schemas.microsoft.com/office/drawing/2014/main" id="{86E71A5D-EC13-BB43-B3DB-2563B9704B1E}"/>
              </a:ext>
            </a:extLst>
          </p:cNvPr>
          <p:cNvSpPr/>
          <p:nvPr/>
        </p:nvSpPr>
        <p:spPr>
          <a:xfrm>
            <a:off x="6919688" y="3531295"/>
            <a:ext cx="660400" cy="234950"/>
          </a:xfrm>
          <a:prstGeom prst="rightArrow">
            <a:avLst/>
          </a:prstGeom>
          <a:solidFill>
            <a:srgbClr val="4472C4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2B37A9F-0100-CF4B-B49D-D3534B6738A6}"/>
                  </a:ext>
                </a:extLst>
              </p:cNvPr>
              <p:cNvSpPr txBox="1"/>
              <p:nvPr/>
            </p:nvSpPr>
            <p:spPr>
              <a:xfrm>
                <a:off x="5846255" y="3175613"/>
                <a:ext cx="3056606" cy="351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Use 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𝜙</m:t>
                    </m:r>
                  </m:oMath>
                </a14:m>
                <a:r>
                  <a:rPr kumimoji="1"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recursively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𝑛</m:t>
                        </m:r>
                      </m:sub>
                    </m:sSub>
                  </m:oMath>
                </a14:m>
                <a:endParaRPr kumimoji="1"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2B37A9F-0100-CF4B-B49D-D3534B67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255" y="3175613"/>
                <a:ext cx="3056606" cy="351828"/>
              </a:xfrm>
              <a:prstGeom prst="rect">
                <a:avLst/>
              </a:prstGeom>
              <a:blipFill>
                <a:blip r:embed="rId6"/>
                <a:stretch>
                  <a:fillRect l="-1245" t="-3571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10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F13CA2-E9AC-2F44-AA82-917F2BD90489}"/>
              </a:ext>
            </a:extLst>
          </p:cNvPr>
          <p:cNvSpPr/>
          <p:nvPr/>
        </p:nvSpPr>
        <p:spPr>
          <a:xfrm>
            <a:off x="556845" y="889514"/>
            <a:ext cx="11078309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以下大概殚述和解释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BDDM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利用的几个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propositions</a:t>
            </a:r>
            <a:endParaRPr lang="en-US" altLang="zh-TW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E14EE3A5-9DF5-8249-B0B5-58F39F531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87" y="253725"/>
            <a:ext cx="88706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BDDM: </a:t>
            </a:r>
            <a:r>
              <a:rPr lang="zh-TW" altLang="en-US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优化扩散概率模型的合成速度和质量</a:t>
            </a:r>
            <a:endParaRPr lang="zh-CN" altLang="en-US" sz="2800" b="1" kern="0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文本, 信件&#10;&#10;描述已自动生成">
            <a:extLst>
              <a:ext uri="{FF2B5EF4-FFF2-40B4-BE49-F238E27FC236}">
                <a16:creationId xmlns:a16="http://schemas.microsoft.com/office/drawing/2014/main" id="{74B6EA09-1DBF-FD42-9609-1CC22B054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" y="1614932"/>
            <a:ext cx="6870700" cy="1701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9D00E8-970D-5747-BEB8-331B24A2A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" y="3637280"/>
            <a:ext cx="6794500" cy="558800"/>
          </a:xfrm>
          <a:prstGeom prst="rect">
            <a:avLst/>
          </a:prstGeom>
        </p:spPr>
      </p:pic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1EBA01CB-D677-E747-B4ED-9DBDEA79FB5C}"/>
              </a:ext>
            </a:extLst>
          </p:cNvPr>
          <p:cNvCxnSpPr>
            <a:cxnSpLocks/>
            <a:endCxn id="15" idx="1"/>
          </p:cNvCxnSpPr>
          <p:nvPr/>
        </p:nvCxnSpPr>
        <p:spPr>
          <a:xfrm rot="16200000" flipH="1">
            <a:off x="6835013" y="1994789"/>
            <a:ext cx="1323340" cy="56362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ED8A4B80-4CB7-7C49-82AA-36EE4C1A3C9B}"/>
              </a:ext>
            </a:extLst>
          </p:cNvPr>
          <p:cNvSpPr/>
          <p:nvPr/>
        </p:nvSpPr>
        <p:spPr>
          <a:xfrm>
            <a:off x="7778496" y="2767584"/>
            <a:ext cx="438912" cy="3413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754D353F-BDA4-5241-B80B-C2A88A046E4B}"/>
              </a:ext>
            </a:extLst>
          </p:cNvPr>
          <p:cNvCxnSpPr>
            <a:cxnSpLocks/>
            <a:endCxn id="15" idx="1"/>
          </p:cNvCxnSpPr>
          <p:nvPr/>
        </p:nvCxnSpPr>
        <p:spPr>
          <a:xfrm rot="5400000" flipH="1" flipV="1">
            <a:off x="6815481" y="3337663"/>
            <a:ext cx="1362406" cy="56362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9FDD9200-1516-C340-9A5D-ADD1E4BBBD57}"/>
              </a:ext>
            </a:extLst>
          </p:cNvPr>
          <p:cNvCxnSpPr/>
          <p:nvPr/>
        </p:nvCxnSpPr>
        <p:spPr>
          <a:xfrm>
            <a:off x="6705600" y="4300678"/>
            <a:ext cx="5092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696489D7-571F-BD43-81C7-7E4A4331BE8C}"/>
              </a:ext>
            </a:extLst>
          </p:cNvPr>
          <p:cNvCxnSpPr/>
          <p:nvPr/>
        </p:nvCxnSpPr>
        <p:spPr>
          <a:xfrm>
            <a:off x="6705600" y="1614932"/>
            <a:ext cx="5092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0856962-FCDD-D549-9A44-FCAD3EF0BC2F}"/>
                  </a:ext>
                </a:extLst>
              </p:cNvPr>
              <p:cNvSpPr txBox="1"/>
              <p:nvPr/>
            </p:nvSpPr>
            <p:spPr>
              <a:xfrm>
                <a:off x="7889875" y="2658720"/>
                <a:ext cx="3957955" cy="852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证明了可以沿用</a:t>
                </a:r>
                <a:r>
                  <a:rPr kumimoji="1"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DDPM</a:t>
                </a:r>
                <a:r>
                  <a:rPr kumimoji="1"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的训练损失来学习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用于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BDDM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的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𝜃</m:t>
                    </m:r>
                  </m:oMath>
                </a14:m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，即便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𝛽</m:t>
                        </m:r>
                      </m:e>
                    </m:acc>
                    <m:r>
                      <a:rPr lang="zh-TW" altLang="en-US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 </m:t>
                    </m:r>
                  </m:oMath>
                </a14:m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未知</a:t>
                </a: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l"/>
                <a:endParaRPr kumimoji="1"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0856962-FCDD-D549-9A44-FCAD3EF0B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875" y="2658720"/>
                <a:ext cx="3957955" cy="852926"/>
              </a:xfrm>
              <a:prstGeom prst="rect">
                <a:avLst/>
              </a:prstGeom>
              <a:blipFill>
                <a:blip r:embed="rId5"/>
                <a:stretch>
                  <a:fillRect l="-958" t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84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0C38726B-13CA-EB4A-AB0B-7829C7295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" y="1466138"/>
            <a:ext cx="6870700" cy="33782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2F13CA2-E9AC-2F44-AA82-917F2BD90489}"/>
              </a:ext>
            </a:extLst>
          </p:cNvPr>
          <p:cNvSpPr/>
          <p:nvPr/>
        </p:nvSpPr>
        <p:spPr>
          <a:xfrm>
            <a:off x="556845" y="889514"/>
            <a:ext cx="11078309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以下大概殚述一下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BDDM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利用的几个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propositions</a:t>
            </a:r>
            <a:endParaRPr lang="en-US" altLang="zh-TW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E14EE3A5-9DF5-8249-B0B5-58F39F531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87" y="253725"/>
            <a:ext cx="88706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BDDM: </a:t>
            </a:r>
            <a:r>
              <a:rPr lang="zh-TW" altLang="en-US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优化扩散概率模型的合成速度和质量</a:t>
            </a:r>
            <a:endParaRPr lang="zh-CN" altLang="en-US" sz="2800" b="1" kern="0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1EBA01CB-D677-E747-B4ED-9DBDEA79FB5C}"/>
              </a:ext>
            </a:extLst>
          </p:cNvPr>
          <p:cNvCxnSpPr>
            <a:cxnSpLocks/>
            <a:endCxn id="15" idx="1"/>
          </p:cNvCxnSpPr>
          <p:nvPr/>
        </p:nvCxnSpPr>
        <p:spPr>
          <a:xfrm rot="16200000" flipH="1">
            <a:off x="6835013" y="1811909"/>
            <a:ext cx="1323340" cy="56362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ED8A4B80-4CB7-7C49-82AA-36EE4C1A3C9B}"/>
              </a:ext>
            </a:extLst>
          </p:cNvPr>
          <p:cNvSpPr/>
          <p:nvPr/>
        </p:nvSpPr>
        <p:spPr>
          <a:xfrm>
            <a:off x="7778496" y="2584704"/>
            <a:ext cx="438912" cy="34137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754D353F-BDA4-5241-B80B-C2A88A046E4B}"/>
              </a:ext>
            </a:extLst>
          </p:cNvPr>
          <p:cNvCxnSpPr>
            <a:cxnSpLocks/>
            <a:endCxn id="15" idx="1"/>
          </p:cNvCxnSpPr>
          <p:nvPr/>
        </p:nvCxnSpPr>
        <p:spPr>
          <a:xfrm rot="5400000" flipH="1" flipV="1">
            <a:off x="6486296" y="3483966"/>
            <a:ext cx="2020774" cy="56362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9FDD9200-1516-C340-9A5D-ADD1E4BBBD57}"/>
              </a:ext>
            </a:extLst>
          </p:cNvPr>
          <p:cNvCxnSpPr/>
          <p:nvPr/>
        </p:nvCxnSpPr>
        <p:spPr>
          <a:xfrm>
            <a:off x="6705600" y="4776166"/>
            <a:ext cx="5092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696489D7-571F-BD43-81C7-7E4A4331BE8C}"/>
              </a:ext>
            </a:extLst>
          </p:cNvPr>
          <p:cNvCxnSpPr/>
          <p:nvPr/>
        </p:nvCxnSpPr>
        <p:spPr>
          <a:xfrm>
            <a:off x="6705600" y="1432052"/>
            <a:ext cx="5092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0856962-FCDD-D549-9A44-FCAD3EF0BC2F}"/>
                  </a:ext>
                </a:extLst>
              </p:cNvPr>
              <p:cNvSpPr txBox="1"/>
              <p:nvPr/>
            </p:nvSpPr>
            <p:spPr>
              <a:xfrm>
                <a:off x="7828915" y="2499617"/>
                <a:ext cx="3957955" cy="603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证明了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𝐿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𝑠𝑡𝑒𝑝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可以用于学习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对于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e>
                      <m:sup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最优的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  <a:ea typeface="微软雅黑" pitchFamily="34" charset="-122"/>
                      </a:rPr>
                      <m:t>𝜙</m:t>
                    </m:r>
                  </m:oMath>
                </a14:m>
                <a:r>
                  <a:rPr kumimoji="1" lang="zh-TW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（</a:t>
                </a:r>
                <a:r>
                  <a:rPr kumimoji="1"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Schedule Network</a:t>
                </a:r>
                <a:r>
                  <a:rPr kumimoji="1" lang="zh-TW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kumimoji="1"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0856962-FCDD-D549-9A44-FCAD3EF0B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915" y="2499617"/>
                <a:ext cx="3957955" cy="603755"/>
              </a:xfrm>
              <a:prstGeom prst="rect">
                <a:avLst/>
              </a:prstGeom>
              <a:blipFill>
                <a:blip r:embed="rId4"/>
                <a:stretch>
                  <a:fillRect l="-958" t="-2041" b="-122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19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2F13CA2-E9AC-2F44-AA82-917F2BD90489}"/>
                  </a:ext>
                </a:extLst>
              </p:cNvPr>
              <p:cNvSpPr/>
              <p:nvPr/>
            </p:nvSpPr>
            <p:spPr>
              <a:xfrm>
                <a:off x="556845" y="889514"/>
                <a:ext cx="11078309" cy="48700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我们在实验中也比较了一下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Evidence Lower Bound (ELBO)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和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Proposition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 3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提出的</a:t>
                </a:r>
                <a:r>
                  <a:rPr lang="en-US" altLang="zh-CN" sz="1600" dirty="0">
                    <a:latin typeface="微软雅黑" pitchFamily="34" charset="-122"/>
                    <a:ea typeface="微软雅黑" pitchFamily="34" charset="-122"/>
                  </a:rPr>
                  <a:t>Step loss </a:t>
                </a:r>
                <a:r>
                  <a:rPr lang="zh-CN" altLang="en-US" sz="1600" dirty="0">
                    <a:latin typeface="微软雅黑" pitchFamily="34" charset="-122"/>
                    <a:ea typeface="微软雅黑" pitchFamily="34" charset="-122"/>
                  </a:rPr>
                  <a:t>来训练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𝜙</m:t>
                    </m:r>
                  </m:oMath>
                </a14:m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的效果：</a:t>
                </a: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r>
                  <a:rPr lang="en-US" altLang="zh-TW" sz="1600" dirty="0" err="1">
                    <a:latin typeface="微软雅黑" pitchFamily="34" charset="-122"/>
                    <a:ea typeface="微软雅黑" pitchFamily="34" charset="-122"/>
                  </a:rPr>
                  <a:t>L_elbo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在几个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training updates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后就会让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𝜙</m:t>
                    </m:r>
                  </m:oMath>
                </a14:m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预测的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（</a:t>
                </a:r>
                <a:r>
                  <a:rPr lang="en-US" altLang="zh-TW" sz="1600" dirty="0"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𝑛</m:t>
                        </m:r>
                      </m:sub>
                    </m:sSub>
                    <m:r>
                      <a:rPr lang="zh-TW" altLang="en-US" sz="16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／</m:t>
                    </m:r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𝑛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）归零，不能用来有效地训练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Schedule Network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原因：</a:t>
                </a:r>
                <a:r>
                  <a:rPr kumimoji="1" lang="en-US" altLang="zh-CN" sz="1600" dirty="0">
                    <a:ea typeface="微软雅黑" panose="020B0503020204020204" pitchFamily="34" charset="-122"/>
                  </a:rPr>
                  <a:t> 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样本分布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TW" sz="1600" b="1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的对数下界不能作为 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𝜙</m:t>
                    </m:r>
                  </m:oMath>
                </a14:m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的训练目标，因为存在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trivial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的解</a:t>
                </a: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另外，用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Step loss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学习的 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𝜙</m:t>
                    </m:r>
                  </m:oMath>
                </a14:m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 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𝜃</m:t>
                        </m:r>
                      </m:e>
                      <m:sup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-dependent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，用来搜索效果最优的</a:t>
                </a:r>
                <a:r>
                  <a:rPr lang="en-US" altLang="zh-TW" sz="1600" dirty="0">
                    <a:latin typeface="微软雅黑" pitchFamily="34" charset="-122"/>
                    <a:ea typeface="微软雅黑" pitchFamily="34" charset="-122"/>
                  </a:rPr>
                  <a:t>noise schedule for sampling</a:t>
                </a:r>
                <a:r>
                  <a:rPr lang="zh-TW" altLang="en-US" sz="1600" dirty="0">
                    <a:latin typeface="微软雅黑" pitchFamily="34" charset="-122"/>
                    <a:ea typeface="微软雅黑" pitchFamily="34" charset="-122"/>
                  </a:rPr>
                  <a:t>比较合理</a:t>
                </a:r>
                <a:endParaRPr lang="en-US" altLang="zh-TW" sz="16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2F13CA2-E9AC-2F44-AA82-917F2BD904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45" y="889514"/>
                <a:ext cx="11078309" cy="4870051"/>
              </a:xfrm>
              <a:prstGeom prst="rect">
                <a:avLst/>
              </a:prstGeom>
              <a:blipFill>
                <a:blip r:embed="rId3"/>
                <a:stretch>
                  <a:fillRect l="-229" b="-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13">
            <a:extLst>
              <a:ext uri="{FF2B5EF4-FFF2-40B4-BE49-F238E27FC236}">
                <a16:creationId xmlns:a16="http://schemas.microsoft.com/office/drawing/2014/main" id="{E14EE3A5-9DF5-8249-B0B5-58F39F531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87" y="253725"/>
            <a:ext cx="88706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BDDM: </a:t>
            </a:r>
            <a:r>
              <a:rPr lang="zh-TW" altLang="en-US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优化扩散概率模型的合成速度和质量</a:t>
            </a:r>
            <a:endParaRPr lang="zh-CN" altLang="en-US" sz="2800" b="1" kern="0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文本&#10;&#10;中度可信度描述已自动生成">
            <a:extLst>
              <a:ext uri="{FF2B5EF4-FFF2-40B4-BE49-F238E27FC236}">
                <a16:creationId xmlns:a16="http://schemas.microsoft.com/office/drawing/2014/main" id="{D7E156E7-EE1A-604D-B746-1FE638156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99" y="1463022"/>
            <a:ext cx="4267200" cy="317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F13CA2-E9AC-2F44-AA82-917F2BD90489}"/>
              </a:ext>
            </a:extLst>
          </p:cNvPr>
          <p:cNvSpPr/>
          <p:nvPr/>
        </p:nvSpPr>
        <p:spPr>
          <a:xfrm>
            <a:off x="556845" y="889514"/>
            <a:ext cx="11078309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最终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BDDM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模型可以划分为四部曲的算法</a:t>
            </a:r>
            <a:endParaRPr lang="en-US" altLang="zh-TW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E14EE3A5-9DF5-8249-B0B5-58F39F531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87" y="253725"/>
            <a:ext cx="88706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BDDM: </a:t>
            </a:r>
            <a:r>
              <a:rPr lang="zh-TW" altLang="en-US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优化扩散概率模型的合成速度和质量</a:t>
            </a:r>
            <a:endParaRPr lang="zh-CN" altLang="en-US" sz="2800" b="1" kern="0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6C749B-2A4A-DB4E-9155-9C63A0DAC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96" y="1420211"/>
            <a:ext cx="6781800" cy="4699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1E12B4D-0226-EA41-B7DF-8195DC9FCB37}"/>
              </a:ext>
            </a:extLst>
          </p:cNvPr>
          <p:cNvSpPr/>
          <p:nvPr/>
        </p:nvSpPr>
        <p:spPr>
          <a:xfrm>
            <a:off x="4425696" y="1420211"/>
            <a:ext cx="3390900" cy="29689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958421-2B68-9D47-A746-A477F0935FDB}"/>
              </a:ext>
            </a:extLst>
          </p:cNvPr>
          <p:cNvSpPr/>
          <p:nvPr/>
        </p:nvSpPr>
        <p:spPr>
          <a:xfrm>
            <a:off x="1034796" y="3659751"/>
            <a:ext cx="3390900" cy="24106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16FDFD3-A0FE-A146-8489-B593855C4D63}"/>
                  </a:ext>
                </a:extLst>
              </p:cNvPr>
              <p:cNvSpPr txBox="1"/>
              <p:nvPr/>
            </p:nvSpPr>
            <p:spPr>
              <a:xfrm>
                <a:off x="8061374" y="3115696"/>
                <a:ext cx="3947746" cy="84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跟</a:t>
                </a:r>
                <a:r>
                  <a:rPr kumimoji="1"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DDPM</a:t>
                </a:r>
                <a:r>
                  <a:rPr kumimoji="1"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的核心差别为多出了</a:t>
                </a:r>
                <a:endParaRPr kumimoji="1"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kumimoji="1"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chedule Network</a:t>
                </a:r>
                <a:r>
                  <a:rPr kumimoji="1" lang="zh-TW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的训练</a:t>
                </a:r>
                <a:endParaRPr kumimoji="1" lang="en-US" altLang="zh-TW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</a:t>
                </a:r>
                <a:r>
                  <a:rPr kumimoji="1" lang="en-US" altLang="zh-TW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Schedule Network</a:t>
                </a:r>
                <a:r>
                  <a:rPr kumimoji="1" lang="zh-TW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的预测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𝛽</m:t>
                        </m:r>
                      </m:e>
                    </m:acc>
                  </m:oMath>
                </a14:m>
                <a:endParaRPr kumimoji="1"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16FDFD3-A0FE-A146-8489-B593855C4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374" y="3115696"/>
                <a:ext cx="3947746" cy="844270"/>
              </a:xfrm>
              <a:prstGeom prst="rect">
                <a:avLst/>
              </a:prstGeom>
              <a:blipFill>
                <a:blip r:embed="rId4"/>
                <a:stretch>
                  <a:fillRect l="-641" t="-2985" b="-8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69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F13CA2-E9AC-2F44-AA82-917F2BD90489}"/>
              </a:ext>
            </a:extLst>
          </p:cNvPr>
          <p:cNvSpPr/>
          <p:nvPr/>
        </p:nvSpPr>
        <p:spPr>
          <a:xfrm>
            <a:off x="556845" y="889514"/>
            <a:ext cx="11078309" cy="3742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u="sng" dirty="0">
                <a:latin typeface="微软雅黑" pitchFamily="34" charset="-122"/>
                <a:ea typeface="微软雅黑" pitchFamily="34" charset="-122"/>
              </a:rPr>
              <a:t>实验结果</a:t>
            </a:r>
            <a:endParaRPr lang="en-US" altLang="zh-CN" sz="1600" b="1" u="sng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在英文标准数据集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LJSpeech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上，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BDDM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跟现有一些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SOTA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生码器的比较下拿到了跟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Ground truth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没有显著差别的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Mean Opinion Score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，同时生成速度是同为基于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DDPM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的生码器</a:t>
            </a:r>
            <a:r>
              <a:rPr lang="zh-TW" altLang="en-US" sz="16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TW" sz="1600" dirty="0" err="1">
                <a:latin typeface="微软雅黑" pitchFamily="34" charset="-122"/>
                <a:ea typeface="微软雅黑" pitchFamily="34" charset="-122"/>
              </a:rPr>
              <a:t>WaveGrad</a:t>
            </a:r>
            <a:r>
              <a:rPr lang="zh-TW" altLang="en-US" sz="16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TW" sz="1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TW" sz="1600" b="1" dirty="0">
                <a:latin typeface="微软雅黑" pitchFamily="34" charset="-122"/>
                <a:ea typeface="微软雅黑" pitchFamily="34" charset="-122"/>
              </a:rPr>
              <a:t>149</a:t>
            </a:r>
            <a:r>
              <a:rPr lang="zh-TW" altLang="en-US" sz="1600" b="1" dirty="0">
                <a:latin typeface="微软雅黑" pitchFamily="34" charset="-122"/>
                <a:ea typeface="微软雅黑" pitchFamily="34" charset="-122"/>
              </a:rPr>
              <a:t>倍</a:t>
            </a:r>
            <a:r>
              <a:rPr lang="zh-TW" altLang="en-US" sz="16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TW" sz="1600" dirty="0" err="1">
                <a:latin typeface="微软雅黑" pitchFamily="34" charset="-122"/>
                <a:ea typeface="微软雅黑" pitchFamily="34" charset="-122"/>
              </a:rPr>
              <a:t>DiffWave</a:t>
            </a:r>
            <a:r>
              <a:rPr lang="zh-TW" altLang="en-US" sz="16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28.5</a:t>
            </a:r>
            <a:r>
              <a:rPr lang="zh-TW" altLang="en-US" sz="1600" b="1" dirty="0">
                <a:latin typeface="微软雅黑" pitchFamily="34" charset="-122"/>
                <a:ea typeface="微软雅黑" pitchFamily="34" charset="-122"/>
              </a:rPr>
              <a:t>倍</a:t>
            </a: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CF8535-7872-C249-8011-8F7D338882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3134" y="2153790"/>
            <a:ext cx="6781800" cy="2667000"/>
          </a:xfrm>
          <a:prstGeom prst="rect">
            <a:avLst/>
          </a:prstGeom>
        </p:spPr>
      </p:pic>
      <p:sp>
        <p:nvSpPr>
          <p:cNvPr id="5" name="TextBox 13">
            <a:extLst>
              <a:ext uri="{FF2B5EF4-FFF2-40B4-BE49-F238E27FC236}">
                <a16:creationId xmlns:a16="http://schemas.microsoft.com/office/drawing/2014/main" id="{E14EE3A5-9DF5-8249-B0B5-58F39F531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087" y="253725"/>
            <a:ext cx="88706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BDDM: </a:t>
            </a:r>
            <a:r>
              <a:rPr lang="zh-TW" altLang="en-US" sz="2800" b="1" kern="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优化扩散概率模型的合成速度和质量</a:t>
            </a:r>
            <a:endParaRPr lang="zh-CN" altLang="en-US" sz="2800" b="1" kern="0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312B80FE-8EF6-AE4B-8133-9353F3CD8C2F}"/>
              </a:ext>
            </a:extLst>
          </p:cNvPr>
          <p:cNvSpPr/>
          <p:nvPr/>
        </p:nvSpPr>
        <p:spPr>
          <a:xfrm>
            <a:off x="4475276" y="4255421"/>
            <a:ext cx="3556506" cy="25562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ts val="2500"/>
              </a:lnSpc>
            </a:pPr>
            <a:endParaRPr kumimoji="1"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472ACD6-51D0-1244-B05F-9BACF118B1C5}"/>
              </a:ext>
            </a:extLst>
          </p:cNvPr>
          <p:cNvGrpSpPr/>
          <p:nvPr/>
        </p:nvGrpSpPr>
        <p:grpSpPr>
          <a:xfrm>
            <a:off x="536448" y="4885371"/>
            <a:ext cx="11569193" cy="1927758"/>
            <a:chOff x="536448" y="4885371"/>
            <a:chExt cx="11569193" cy="1927758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2856096-68CD-CA41-88BD-0358E977EE1C}"/>
                </a:ext>
              </a:extLst>
            </p:cNvPr>
            <p:cNvSpPr txBox="1"/>
            <p:nvPr/>
          </p:nvSpPr>
          <p:spPr>
            <a:xfrm>
              <a:off x="548171" y="5326008"/>
              <a:ext cx="25067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TW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Ground-truth recording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EB1BCBF-A4CB-664E-8554-A4C3887F76BB}"/>
                </a:ext>
              </a:extLst>
            </p:cNvPr>
            <p:cNvSpPr txBox="1"/>
            <p:nvPr/>
          </p:nvSpPr>
          <p:spPr>
            <a:xfrm>
              <a:off x="6473482" y="5328830"/>
              <a:ext cx="2145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TW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Sample from BDDM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FA00878-180E-FE4A-ACCB-3D641B8ABE34}"/>
                </a:ext>
              </a:extLst>
            </p:cNvPr>
            <p:cNvSpPr txBox="1"/>
            <p:nvPr/>
          </p:nvSpPr>
          <p:spPr>
            <a:xfrm>
              <a:off x="536448" y="4885371"/>
              <a:ext cx="11569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Demo: </a:t>
              </a:r>
              <a:r>
                <a:rPr lang="en" altLang="zh-CN" sz="1600" i="1" dirty="0"/>
                <a:t>This Commission can recommend no procedures for the future protection of our Presidents which will guarantee security.</a:t>
              </a:r>
              <a:endPara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4" name="gt2.wav" descr="gt2.wav">
              <a:hlinkClick r:id="" action="ppaction://media"/>
              <a:extLst>
                <a:ext uri="{FF2B5EF4-FFF2-40B4-BE49-F238E27FC236}">
                  <a16:creationId xmlns:a16="http://schemas.microsoft.com/office/drawing/2014/main" id="{1A569305-89D0-034D-A77B-35D34AE31568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1395159" y="5662522"/>
              <a:ext cx="812800" cy="812800"/>
            </a:xfrm>
            <a:prstGeom prst="rect">
              <a:avLst/>
            </a:prstGeom>
          </p:spPr>
        </p:pic>
        <p:pic>
          <p:nvPicPr>
            <p:cNvPr id="15" name="12bddm2.wav" descr="12bddm2.wav">
              <a:hlinkClick r:id="" action="ppaction://media"/>
              <a:extLst>
                <a:ext uri="{FF2B5EF4-FFF2-40B4-BE49-F238E27FC236}">
                  <a16:creationId xmlns:a16="http://schemas.microsoft.com/office/drawing/2014/main" id="{4B5899FC-8BE2-C34B-9A95-8A08CD603963}"/>
                </a:ext>
              </a:extLst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7139811" y="5662522"/>
              <a:ext cx="812800" cy="812800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6AE7616-640E-7C46-90E8-EEBE6D305E3D}"/>
                </a:ext>
              </a:extLst>
            </p:cNvPr>
            <p:cNvSpPr txBox="1"/>
            <p:nvPr/>
          </p:nvSpPr>
          <p:spPr>
            <a:xfrm>
              <a:off x="3600737" y="5323968"/>
              <a:ext cx="25383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TW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Sample from </a:t>
              </a:r>
              <a:r>
                <a:rPr kumimoji="1" lang="en-US" altLang="zh-TW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WaveGlow</a:t>
              </a:r>
              <a:endParaRPr kumimoji="1"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8" name="glow2.wav" descr="glow2.wav">
              <a:hlinkClick r:id="" action="ppaction://media"/>
              <a:extLst>
                <a:ext uri="{FF2B5EF4-FFF2-40B4-BE49-F238E27FC236}">
                  <a16:creationId xmlns:a16="http://schemas.microsoft.com/office/drawing/2014/main" id="{0455D5B3-B235-0342-A970-80F51026F6A5}"/>
                </a:ext>
              </a:extLst>
            </p:cNvPr>
            <p:cNvPicPr>
              <a:picLocks noChangeAspect="1"/>
            </p:cNvPicPr>
            <p:nvPr>
              <a:audi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4470743" y="5661775"/>
              <a:ext cx="812800" cy="8128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61294DE-1141-B24A-AAA9-68D10F090833}"/>
                </a:ext>
              </a:extLst>
            </p:cNvPr>
            <p:cNvSpPr txBox="1"/>
            <p:nvPr/>
          </p:nvSpPr>
          <p:spPr>
            <a:xfrm>
              <a:off x="3758888" y="6474575"/>
              <a:ext cx="2236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TW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（建议戴上耳机聆听）</a:t>
              </a:r>
              <a:endParaRPr kumimoji="1"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3D37250-DD52-D948-BD5B-C04863151D51}"/>
              </a:ext>
            </a:extLst>
          </p:cNvPr>
          <p:cNvGrpSpPr/>
          <p:nvPr/>
        </p:nvGrpSpPr>
        <p:grpSpPr>
          <a:xfrm>
            <a:off x="7645057" y="4025258"/>
            <a:ext cx="4312522" cy="795532"/>
            <a:chOff x="7645057" y="4025258"/>
            <a:chExt cx="4312522" cy="79553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3762BA9-CCE1-974A-BB67-9591B91F08B0}"/>
                </a:ext>
              </a:extLst>
            </p:cNvPr>
            <p:cNvSpPr txBox="1"/>
            <p:nvPr/>
          </p:nvSpPr>
          <p:spPr>
            <a:xfrm>
              <a:off x="8448541" y="4250669"/>
              <a:ext cx="3509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TW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相样的 </a:t>
              </a:r>
              <a:r>
                <a:rPr kumimoji="1" lang="en-US" altLang="zh-TW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score &amp; schedule networks</a:t>
              </a:r>
              <a:endPara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肘形连接符 16">
              <a:extLst>
                <a:ext uri="{FF2B5EF4-FFF2-40B4-BE49-F238E27FC236}">
                  <a16:creationId xmlns:a16="http://schemas.microsoft.com/office/drawing/2014/main" id="{D8372791-EB6A-4542-AC22-77BEC591B480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rot="16200000" flipH="1">
              <a:off x="8100631" y="4072036"/>
              <a:ext cx="394688" cy="301132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肘形连接符 18">
              <a:extLst>
                <a:ext uri="{FF2B5EF4-FFF2-40B4-BE49-F238E27FC236}">
                  <a16:creationId xmlns:a16="http://schemas.microsoft.com/office/drawing/2014/main" id="{85BAFD99-6728-F341-B364-FB026D2C1686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7663958" y="4419946"/>
              <a:ext cx="784583" cy="400844"/>
            </a:xfrm>
            <a:prstGeom prst="bentConnector3">
              <a:avLst>
                <a:gd name="adj1" fmla="val 6149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9823EFAD-0C45-7446-BBBB-EBCE5C9CFF59}"/>
                </a:ext>
              </a:extLst>
            </p:cNvPr>
            <p:cNvCxnSpPr>
              <a:cxnSpLocks/>
            </p:cNvCxnSpPr>
            <p:nvPr/>
          </p:nvCxnSpPr>
          <p:spPr>
            <a:xfrm>
              <a:off x="7645057" y="4039083"/>
              <a:ext cx="50927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5B8E1B3A-E261-C947-B9B6-6421CCEDF858}"/>
              </a:ext>
            </a:extLst>
          </p:cNvPr>
          <p:cNvCxnSpPr>
            <a:cxnSpLocks/>
          </p:cNvCxnSpPr>
          <p:nvPr/>
        </p:nvCxnSpPr>
        <p:spPr>
          <a:xfrm>
            <a:off x="7827858" y="2040201"/>
            <a:ext cx="5092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21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472C4"/>
        </a:solidFill>
      </a:spPr>
      <a:bodyPr wrap="square" rtlCol="0" anchor="ctr">
        <a:noAutofit/>
      </a:bodyPr>
      <a:lstStyle>
        <a:defPPr algn="ctr">
          <a:lnSpc>
            <a:spcPts val="2500"/>
          </a:lnSpc>
          <a:defRPr sz="1600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defRPr sz="16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53679</TotalTime>
  <Words>1614</Words>
  <Application>Microsoft Macintosh PowerPoint</Application>
  <PresentationFormat>宽屏</PresentationFormat>
  <Paragraphs>181</Paragraphs>
  <Slides>16</Slides>
  <Notes>14</Notes>
  <HiddenSlides>0</HiddenSlides>
  <MMClips>11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微软雅黑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</dc:title>
  <dc:creator>T118879</dc:creator>
  <cp:lastModifiedBy>Microsoft Office User</cp:lastModifiedBy>
  <cp:revision>497</cp:revision>
  <dcterms:created xsi:type="dcterms:W3CDTF">2018-11-21T07:14:43Z</dcterms:created>
  <dcterms:modified xsi:type="dcterms:W3CDTF">2022-05-27T17:46:12Z</dcterms:modified>
</cp:coreProperties>
</file>